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39"/>
  </p:notesMasterIdLst>
  <p:sldIdLst>
    <p:sldId id="256" r:id="rId2"/>
    <p:sldId id="257" r:id="rId3"/>
    <p:sldId id="258" r:id="rId4"/>
    <p:sldId id="292" r:id="rId5"/>
    <p:sldId id="270" r:id="rId6"/>
    <p:sldId id="259" r:id="rId7"/>
    <p:sldId id="260" r:id="rId8"/>
    <p:sldId id="261" r:id="rId9"/>
    <p:sldId id="297" r:id="rId10"/>
    <p:sldId id="262" r:id="rId11"/>
    <p:sldId id="263" r:id="rId12"/>
    <p:sldId id="264" r:id="rId13"/>
    <p:sldId id="266" r:id="rId14"/>
    <p:sldId id="267" r:id="rId15"/>
    <p:sldId id="268" r:id="rId16"/>
    <p:sldId id="290" r:id="rId17"/>
    <p:sldId id="269" r:id="rId18"/>
    <p:sldId id="271" r:id="rId19"/>
    <p:sldId id="272" r:id="rId20"/>
    <p:sldId id="273" r:id="rId21"/>
    <p:sldId id="274" r:id="rId22"/>
    <p:sldId id="279" r:id="rId23"/>
    <p:sldId id="280" r:id="rId24"/>
    <p:sldId id="275" r:id="rId25"/>
    <p:sldId id="278" r:id="rId26"/>
    <p:sldId id="281" r:id="rId27"/>
    <p:sldId id="282" r:id="rId28"/>
    <p:sldId id="283" r:id="rId29"/>
    <p:sldId id="284" r:id="rId30"/>
    <p:sldId id="285" r:id="rId31"/>
    <p:sldId id="286" r:id="rId32"/>
    <p:sldId id="288" r:id="rId33"/>
    <p:sldId id="294" r:id="rId34"/>
    <p:sldId id="291" r:id="rId35"/>
    <p:sldId id="295" r:id="rId36"/>
    <p:sldId id="296" r:id="rId37"/>
    <p:sldId id="289" r:id="rId3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006666"/>
    <a:srgbClr val="E993A7"/>
    <a:srgbClr val="F3E5EA"/>
    <a:srgbClr val="D882AF"/>
    <a:srgbClr val="CC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5355" autoAdjust="0"/>
  </p:normalViewPr>
  <p:slideViewPr>
    <p:cSldViewPr>
      <p:cViewPr varScale="1">
        <p:scale>
          <a:sx n="63" d="100"/>
          <a:sy n="63" d="100"/>
        </p:scale>
        <p:origin x="-120" y="-1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A72F89-89B3-422C-9034-CD5B80EF3A7F}" type="datetimeFigureOut">
              <a:rPr lang="ru-RU" smtClean="0"/>
              <a:t>14.11.2022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A16BC6-D2D9-4A06-9D93-ADF5ABC349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21069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A16BC6-D2D9-4A06-9D93-ADF5ABC3497F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85371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14.11.2022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14.11.2022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14.11.2022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14.11.2022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forms.yandex.ru/u/636ca34473cee70410b3eb59/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forms.yandex.ru/u/636ca06684227c03053ffbb0/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Семинар преподавателей-организаторов и учителей ОБЖ Ростовской област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4289" y="234718"/>
            <a:ext cx="1728192" cy="115212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</p:pic>
      <p:sp>
        <p:nvSpPr>
          <p:cNvPr id="7" name="Прямоугольник 6"/>
          <p:cNvSpPr/>
          <p:nvPr/>
        </p:nvSpPr>
        <p:spPr>
          <a:xfrm>
            <a:off x="467544" y="1353068"/>
            <a:ext cx="8148978" cy="57246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cap="all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Реализация </a:t>
            </a:r>
            <a:r>
              <a:rPr lang="ru-RU" sz="2800" b="1" i="1" cap="all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целевой модели наставничества педагогов в </a:t>
            </a:r>
            <a:r>
              <a:rPr lang="ru-RU" sz="2800" b="1" i="1" cap="all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профессиональных образовательных </a:t>
            </a:r>
            <a:r>
              <a:rPr lang="ru-RU" sz="2800" b="1" i="1" cap="all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организациях </a:t>
            </a:r>
            <a:r>
              <a:rPr lang="ru-RU" sz="2800" b="1" i="1" cap="all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ростовской области</a:t>
            </a:r>
          </a:p>
          <a:p>
            <a:pPr algn="ctr"/>
            <a:endParaRPr lang="ru-RU" sz="2800" b="1" i="1" cap="all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400" b="1" i="1" cap="all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400" dirty="0" smtClean="0">
              <a:solidFill>
                <a:srgbClr val="C00000"/>
              </a:solidFill>
            </a:endParaRPr>
          </a:p>
          <a:p>
            <a:pPr algn="ctr"/>
            <a:endParaRPr lang="ru-RU" sz="2400" dirty="0" smtClean="0">
              <a:solidFill>
                <a:srgbClr val="C00000"/>
              </a:solidFill>
            </a:endParaRPr>
          </a:p>
          <a:p>
            <a:endParaRPr lang="ru-RU" sz="2000" dirty="0">
              <a:solidFill>
                <a:srgbClr val="006600"/>
              </a:solidFill>
            </a:endParaRPr>
          </a:p>
          <a:p>
            <a:r>
              <a:rPr lang="ru-RU" dirty="0" smtClean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Марченко Елена Петровна,</a:t>
            </a:r>
          </a:p>
          <a:p>
            <a:r>
              <a:rPr lang="ru-RU" dirty="0" smtClean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старший методист отдела среднего</a:t>
            </a:r>
          </a:p>
          <a:p>
            <a:r>
              <a:rPr lang="ru-RU" dirty="0" smtClean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профессионального образования</a:t>
            </a:r>
          </a:p>
          <a:p>
            <a:r>
              <a:rPr lang="ru-RU" dirty="0" smtClean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кандидат </a:t>
            </a:r>
            <a:r>
              <a:rPr lang="ru-RU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социологических наук</a:t>
            </a:r>
          </a:p>
          <a:p>
            <a:endParaRPr lang="ru-RU" dirty="0">
              <a:solidFill>
                <a:srgbClr val="0066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i="1" cap="all" dirty="0" smtClean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400" b="1" i="1" cap="all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3723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51520" y="548680"/>
            <a:ext cx="8496944" cy="720080"/>
          </a:xfrm>
        </p:spPr>
        <p:txBody>
          <a:bodyPr>
            <a:normAutofit fontScale="90000"/>
          </a:bodyPr>
          <a:lstStyle/>
          <a:p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>      </a:t>
            </a:r>
            <a:r>
              <a:rPr lang="ru-RU" sz="3100" b="1" i="1" cap="all" dirty="0" smtClean="0">
                <a:solidFill>
                  <a:srgbClr val="0066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Нормативные </a:t>
            </a:r>
            <a:r>
              <a:rPr lang="ru-RU" sz="3100" b="1" i="1" cap="all" dirty="0">
                <a:solidFill>
                  <a:srgbClr val="0066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документы</a:t>
            </a:r>
            <a:br>
              <a:rPr lang="ru-RU" sz="3100" b="1" i="1" cap="all" dirty="0">
                <a:solidFill>
                  <a:srgbClr val="0066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100" i="1" dirty="0">
              <a:solidFill>
                <a:srgbClr val="0066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2" y="980728"/>
            <a:ext cx="8784976" cy="518457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800" b="1" cap="al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</a:p>
          <a:p>
            <a:pPr marL="0" indent="0">
              <a:buNone/>
            </a:pPr>
            <a:endParaRPr lang="ru-RU" sz="800" b="1" cap="all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16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Концепция создания единой федеральной системы научно-методического сопровождения педагогических работников и управленческих кадров (утв. распоряжением Министерства просвещения Российской Федерации от 6 августа 2020 г. № Р-76) </a:t>
            </a:r>
          </a:p>
          <a:p>
            <a:pPr marL="0" indent="0" algn="just">
              <a:buNone/>
            </a:pP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Основные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принципы национальной системы профессионального роста педагогических работников Российской Федерации, включая национальную систему учительского роста (утв. распоряжением Правительства Российской Федерации 31 декабря 2019 г. № 3273-р (с изменениями, внесенными распоряжением Правительства Российской Федерации от 7 октября 2020 года № 2580-р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indent="0" algn="just">
              <a:buNone/>
            </a:pP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Распоряжение 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Министерства просвещения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России от 4 февраля 2021 г. № Р-33 «Об утверждении методических рекомендаций по реализации мероприятий по формированию и обеспечению функционирования единой федеральной системы научно-методического сопровождения педагогических работников и управленческих кадров»</a:t>
            </a:r>
          </a:p>
          <a:p>
            <a:pPr marL="0" indent="0" algn="just">
              <a:buNone/>
            </a:pP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Методические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рекомендации 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разработке и внедрению системы (целевой модели) наставничества педагогических работников в образовательных организациях (</a:t>
            </a: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Министерством Просвещения и Общероссийским профсоюзом образования от 21 декабря 2021г. № АЗ -1128/08/657 )</a:t>
            </a:r>
          </a:p>
          <a:p>
            <a:pPr marL="0" indent="0" algn="just">
              <a:buNone/>
            </a:pP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Положение о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региональной системе (целевой модели) 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наставничества педагогических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работников образовательных 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организаций (утв. Министерством общего и профессионального образования РО от 05.04.2022 № 7)</a:t>
            </a:r>
            <a:endParaRPr lang="ru-RU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2712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7504" y="620688"/>
            <a:ext cx="8496944" cy="720080"/>
          </a:xfrm>
        </p:spPr>
        <p:txBody>
          <a:bodyPr>
            <a:normAutofit fontScale="90000"/>
          </a:bodyPr>
          <a:lstStyle/>
          <a:p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3100" b="1" i="1" cap="all" dirty="0" smtClean="0">
                <a:solidFill>
                  <a:srgbClr val="0066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Нормативные документы</a:t>
            </a:r>
            <a:br>
              <a:rPr lang="ru-RU" sz="3100" b="1" i="1" cap="all" dirty="0" smtClean="0">
                <a:solidFill>
                  <a:srgbClr val="0066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100" i="1" dirty="0">
              <a:solidFill>
                <a:srgbClr val="0066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2" y="980728"/>
            <a:ext cx="8640959" cy="471338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800" b="1" cap="al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</a:p>
          <a:p>
            <a:pPr marL="0" indent="0" algn="just">
              <a:buNone/>
            </a:pPr>
            <a:endParaRPr lang="ru-RU" sz="800" b="1" cap="all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1196752"/>
            <a:ext cx="8784976" cy="54726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МИНИСТЕРСТВО ОБЩЕГО И ПРОФЕССИОНАЛЬНОГО ОБРАЗОВАНИЯ</a:t>
            </a:r>
          </a:p>
          <a:p>
            <a:pPr algn="ctr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РОСТОВСКОЙ ОБЛАСТИ</a:t>
            </a:r>
          </a:p>
          <a:p>
            <a:pPr algn="ctr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ctr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ПОСТАНОВЛЕНИЕ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05.04.2022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           	                               				№ 7</a:t>
            </a: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г. Ростов-на-Дону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 утверждении Положения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региональной системе (целевой модели) наставничества 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педагогических работников образовательных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организаций</a:t>
            </a:r>
          </a:p>
          <a:p>
            <a:pPr algn="ctr"/>
            <a:endParaRPr lang="ru-RU" sz="1200" dirty="0" smtClean="0"/>
          </a:p>
          <a:p>
            <a:pPr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соответствии с пунктом 33 распоряжения Правительства Российской Федерации от 31.12.2019 № 3273-р «Об утверждении основных принципов национальной системы профессионального роста педагогических работников Российской Федерации, включая национальную систему учительского роста»,                            а также в целях достижения результатов федеральных проектов «Современная школа», «Успех каждого ребенка» национального проекта «Образование», «Молодые профессионалы (Повышение конкурентоспособности профессионального образования)» министерство общего и профессионального образования Ростовской области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постановляет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lvl="0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1. Утвердить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Положение о региональной системе (целевой модели) наставничества педагогических работников образовательных организаций согласно приложению.</a:t>
            </a:r>
          </a:p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2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Настоящее постановление вступает в силу по истечении 10 дней с даты официального опубликования.</a:t>
            </a:r>
          </a:p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3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Контроль за выполнением настоящего постановления возложить на заместителя министра Шевченко Т.С.</a:t>
            </a:r>
          </a:p>
          <a:p>
            <a:pPr algn="just"/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</a:t>
            </a:r>
          </a:p>
          <a:p>
            <a:pPr algn="just"/>
            <a:endParaRPr lang="ru-RU" sz="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Министр                                                                                   А.Е. 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атеев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1826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7504" y="620688"/>
            <a:ext cx="8496944" cy="720080"/>
          </a:xfrm>
        </p:spPr>
        <p:txBody>
          <a:bodyPr>
            <a:normAutofit fontScale="90000"/>
          </a:bodyPr>
          <a:lstStyle/>
          <a:p>
            <a:r>
              <a:rPr lang="ru-RU" sz="1800" b="1" i="1" cap="all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i="1" cap="all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i="1" cap="all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i="1" cap="all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100" i="1" dirty="0">
              <a:solidFill>
                <a:srgbClr val="0066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22210" y="620688"/>
            <a:ext cx="603396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2000"/>
            <a:r>
              <a:rPr lang="ru-RU" b="1" i="1" cap="all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Реализация целевой модели наставничества педагогов в  профессиональных образовательных организациях ростовской области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123728" y="1988840"/>
            <a:ext cx="6696744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2000" algn="just"/>
            <a:r>
              <a:rPr lang="ru-RU" b="1" i="1" cap="all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Образовательная организация признается реализующей систему наставничества педагогических работников при наличии документов образовательной организации, утверждающих положение о системе наставничества педагогических работников в образовательной организации.</a:t>
            </a:r>
          </a:p>
          <a:p>
            <a:pPr marL="72000" algn="just"/>
            <a:endParaRPr lang="ru-RU" b="1" i="1" cap="all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2000" algn="just"/>
            <a:r>
              <a:rPr lang="ru-RU" b="1" i="1" cap="all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Срок внедрения региональной системы (целевой модели) наставничества педагогических работников во всех образовательных организациях Ростовской области – декабрь 2022 года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2447725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7504" y="620688"/>
            <a:ext cx="8496944" cy="720080"/>
          </a:xfrm>
        </p:spPr>
        <p:txBody>
          <a:bodyPr>
            <a:normAutofit fontScale="90000"/>
          </a:bodyPr>
          <a:lstStyle/>
          <a:p>
            <a:pPr marL="72000"/>
            <a:r>
              <a:rPr lang="ru-RU" sz="1600" b="1" i="1" cap="all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Реализация целевой модели наставничества педагогов в  профессиональных образовательных организациях ростовской области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2" y="1268760"/>
            <a:ext cx="8640959" cy="547260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800" b="1" cap="al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</a:p>
          <a:p>
            <a:pPr marL="0" indent="360000" algn="just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1400" b="1" cap="all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Наставничество</a:t>
            </a:r>
            <a:r>
              <a:rPr lang="ru-RU" sz="1600" b="1" dirty="0" smtClean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форма обеспечения профессионального становления, развития и адаптации к квалифицированному исполнению должностных обязанностей лиц, в отношении которых осуществляется наставничество. </a:t>
            </a:r>
            <a:endParaRPr lang="ru-RU" sz="1600" b="1" dirty="0" smtClean="0">
              <a:solidFill>
                <a:srgbClr val="0066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60000" algn="just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1400" b="1" cap="all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Наставник</a:t>
            </a:r>
            <a:r>
              <a:rPr lang="ru-RU" sz="1600" b="1" dirty="0" smtClean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участник персонализированной программы наставничества, имеющий измеримые позитивные результаты профессиональной деятельности, готовый и способный организовать индивидуальную траекторию профессионального развития наставляемого на основе его профессиональных затруднений, также обладающий опытом и навыками, необходимыми для стимуляции и поддержки процессов самореализации и самосовершенствования наставляемого. </a:t>
            </a:r>
            <a:endParaRPr lang="ru-RU" sz="1600" b="1" dirty="0" smtClean="0">
              <a:solidFill>
                <a:srgbClr val="0066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60000" algn="just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1400" b="1" cap="all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Наставляемый</a:t>
            </a:r>
            <a:r>
              <a:rPr lang="ru-RU" sz="1600" b="1" dirty="0" smtClean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участник персонализированной программы наставничества, который через взаимодействие с наставником и при его помощи и поддержке приобретает новый опыт, развивает необходимые навыки и компетенции, добивается предсказуемых результатов, преодолевая тем самым свои профессиональные затруднения. Наставляемый является активным субъектом собственного непрерывного личностного и профессионального роста, который формулирует образовательный заказ системе повышения квалификации и институту наставничества на основе осмысления собственных образовательных запросов, профессиональных затруднений и желаемого образа самого себя как профессионала (молодой педагог, только пришедший в профессию; опытный педагог, испытывающий потребность в освоении новой технологии или приобретении новых навыков; новый педагог в коллективе; педагог, имеющий непедагогическое профильное образование</a:t>
            </a:r>
            <a:r>
              <a:rPr lang="ru-RU" sz="160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1759356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7504" y="620688"/>
            <a:ext cx="8496944" cy="720080"/>
          </a:xfrm>
        </p:spPr>
        <p:txBody>
          <a:bodyPr>
            <a:normAutofit fontScale="90000"/>
          </a:bodyPr>
          <a:lstStyle/>
          <a:p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3100" b="1" i="1" cap="all" dirty="0" smtClean="0">
                <a:solidFill>
                  <a:srgbClr val="0066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100" b="1" i="1" cap="all" dirty="0" smtClean="0">
                <a:solidFill>
                  <a:srgbClr val="0066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100" i="1" dirty="0">
              <a:solidFill>
                <a:srgbClr val="0066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2" y="980728"/>
            <a:ext cx="8640959" cy="547260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800" b="1" cap="all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</a:t>
            </a:r>
            <a:r>
              <a:rPr lang="ru-RU" sz="1800" b="1" cap="all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НАСТАВНИК       </a:t>
            </a:r>
            <a:r>
              <a:rPr lang="ru-RU" sz="800" b="1" cap="all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</a:t>
            </a:r>
            <a:r>
              <a:rPr lang="ru-RU" sz="1800" b="1" cap="all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наставляемый педагог                                                              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1268760"/>
            <a:ext cx="4464496" cy="518457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1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‒ </a:t>
            </a:r>
            <a:r>
              <a:rPr lang="ru-RU" sz="11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опытный </a:t>
            </a:r>
            <a:r>
              <a:rPr lang="ru-RU" sz="11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педагог, имеющий устойчивые профессиональные достижения и успехи (победитель различных профессиональных конкурсов, автор учебных пособий и материалов, ведущий </a:t>
            </a:r>
            <a:r>
              <a:rPr lang="ru-RU" sz="11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вебинаров</a:t>
            </a:r>
            <a:r>
              <a:rPr lang="ru-RU" sz="11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семинаров, руководитель педагогического сообщества, в том числе в дистанционном режиме), а также педагог, стабильно показывающий высокое качество образования обучающихся по своему предмету вне зависимости от контингента детей;</a:t>
            </a:r>
          </a:p>
          <a:p>
            <a:pPr algn="just"/>
            <a:r>
              <a:rPr lang="ru-RU" sz="11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‒ педагог и иной специалист, заинтересованный в тиражировании личного педагогического опыта и создании продуктивной педагогической атмосферы, склонных к активной общественной работе, заинтересованный в успехе и повышении престижа образовательной организации, участников педагогических сообществ, в том числе на дистанционной основе;</a:t>
            </a:r>
          </a:p>
          <a:p>
            <a:pPr algn="just"/>
            <a:r>
              <a:rPr lang="ru-RU" sz="11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‒ педагог-профессионал, пользующийся безусловным авторитетом среди педагогов, обладающий лидерскими качествами, организационными и коммуникативными навыками, хорошо развитой </a:t>
            </a:r>
            <a:r>
              <a:rPr lang="ru-RU" sz="11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эмпатией</a:t>
            </a:r>
            <a:r>
              <a:rPr lang="ru-RU" sz="11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имеющий опыт успешной неформальной наставнической деятельности;</a:t>
            </a:r>
          </a:p>
          <a:p>
            <a:pPr algn="just"/>
            <a:r>
              <a:rPr lang="ru-RU" sz="11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‒  методически ориентированный педагог или методист, обладающий аналитическими навыками, способных провести диагностические и мониторинговые процедуры, готовый транслировать собственный профессиональный опыт, создавать рефлексивную среду для освоения коллегами педагогических технологий и методик, которыми владеет сам;</a:t>
            </a:r>
          </a:p>
          <a:p>
            <a:pPr algn="just"/>
            <a:r>
              <a:rPr lang="ru-RU" sz="11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‒ педагог, готовый к самосовершенствованию, инновационному профессиональному развитию в плане приобретения нового опыта, социально мобильный, способный к самообучению и дальнейшей успешной самореализации, но при этом заинтересованный в успехах наставляемого коллеги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готовый нести личную ответственность за его результаты работы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042190" y="1268760"/>
            <a:ext cx="3744416" cy="50405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‒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молодой/начинающий педагог;</a:t>
            </a:r>
          </a:p>
          <a:p>
            <a:pPr algn="just"/>
            <a:r>
              <a:rPr lang="ru-RU" sz="1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‒  педагог, приступивший к работе после длительного перерыва;</a:t>
            </a:r>
          </a:p>
          <a:p>
            <a:pPr algn="just"/>
            <a:r>
              <a:rPr lang="ru-RU" sz="1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‒  педагог, находящийся в процессе адаптации на новом месте работы;</a:t>
            </a:r>
          </a:p>
          <a:p>
            <a:pPr algn="just"/>
            <a:r>
              <a:rPr lang="ru-RU" sz="1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‒ педагог, желающий повысить свой профессиональный уровень в определенном направлении педагогической деятельности (предметная область, воспитательная и внеурочная деятельность, дополнительное образование, работа с родителями и пр.);</a:t>
            </a:r>
          </a:p>
          <a:p>
            <a:pPr algn="just"/>
            <a:r>
              <a:rPr lang="ru-RU" sz="1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‒ педагог, желающий овладеть современными </a:t>
            </a:r>
            <a:r>
              <a:rPr lang="en-US" sz="1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</a:t>
            </a:r>
            <a:r>
              <a:rPr lang="ru-RU" sz="1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-программами, цифровыми навыками, ИКТ-компетенциями и т.д.;</a:t>
            </a:r>
          </a:p>
          <a:p>
            <a:pPr algn="just"/>
            <a:r>
              <a:rPr lang="ru-RU" sz="1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‒  педагог, находящийся в состоянии профессионального, эмоционального выгорания;</a:t>
            </a:r>
          </a:p>
          <a:p>
            <a:pPr algn="just"/>
            <a:r>
              <a:rPr lang="ru-RU" sz="1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‒  педагог, испытывающий другие профессиональные затруднения и осознающих потребность в наставнике;</a:t>
            </a:r>
          </a:p>
          <a:p>
            <a:pPr algn="just"/>
            <a:r>
              <a:rPr lang="ru-RU" sz="1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‒ стажер/студент, заключивший договор с обязательством последующего принятия на работу и/или проходящих стажировку/практику в образовательной </a:t>
            </a:r>
            <a:r>
              <a:rPr lang="ru-RU" sz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организации</a:t>
            </a:r>
            <a:endParaRPr lang="ru-RU" sz="11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1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1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1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1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1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1874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7504" y="620688"/>
            <a:ext cx="8496944" cy="720080"/>
          </a:xfrm>
        </p:spPr>
        <p:txBody>
          <a:bodyPr>
            <a:normAutofit fontScale="90000"/>
          </a:bodyPr>
          <a:lstStyle/>
          <a:p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3100" b="1" i="1" cap="all" dirty="0" smtClean="0">
                <a:solidFill>
                  <a:srgbClr val="0066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100" b="1" i="1" cap="all" dirty="0" smtClean="0">
                <a:solidFill>
                  <a:srgbClr val="0066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100" i="1" dirty="0">
              <a:solidFill>
                <a:srgbClr val="0066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23529" y="2492896"/>
            <a:ext cx="8640959" cy="158417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b="1" cap="al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                                                                                                       </a:t>
            </a:r>
          </a:p>
          <a:p>
            <a:pPr marL="109728" indent="0" algn="ctr">
              <a:buNone/>
            </a:pPr>
            <a:r>
              <a:rPr lang="ru-RU" b="1" i="1" cap="all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Целевая </a:t>
            </a:r>
            <a:r>
              <a:rPr lang="ru-RU" b="1" i="1" cap="all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модель наставничества</a:t>
            </a:r>
            <a:r>
              <a:rPr lang="ru-RU" sz="2400" b="1" i="1" cap="all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r>
              <a:rPr lang="ru-RU" sz="2400" b="1" dirty="0" smtClean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</a:t>
            </a:r>
            <a:r>
              <a:rPr lang="ru-RU" sz="2400" b="1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условий, ресурсов и процессов, необходимых</a:t>
            </a:r>
            <a:r>
              <a:rPr lang="ru-RU" sz="2000" b="1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реализации программ наставничества в образовательных </a:t>
            </a:r>
            <a:r>
              <a:rPr lang="ru-RU" sz="2400" b="1" dirty="0" smtClean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организациях</a:t>
            </a:r>
          </a:p>
          <a:p>
            <a:pPr marL="109728" indent="0">
              <a:buNone/>
            </a:pPr>
            <a:endParaRPr lang="ru-RU" sz="2000" b="1" dirty="0">
              <a:solidFill>
                <a:srgbClr val="0066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endParaRPr lang="ru-RU" sz="2000" b="1" dirty="0">
              <a:solidFill>
                <a:srgbClr val="0066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endParaRPr lang="ru-RU" sz="2000" i="1" cap="all" dirty="0">
              <a:solidFill>
                <a:srgbClr val="0066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dirty="0" smtClean="0"/>
              <a:t> </a:t>
            </a:r>
            <a:endParaRPr lang="ru-RU" sz="2000" b="1" cap="all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Загнутый угол 4"/>
          <p:cNvSpPr/>
          <p:nvPr/>
        </p:nvSpPr>
        <p:spPr>
          <a:xfrm>
            <a:off x="4572000" y="4581128"/>
            <a:ext cx="4392488" cy="2016224"/>
          </a:xfrm>
          <a:prstGeom prst="folded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b="1" i="1" dirty="0" smtClean="0">
              <a:solidFill>
                <a:srgbClr val="D882A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i="1" dirty="0" smtClean="0">
                <a:solidFill>
                  <a:srgbClr val="D882A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</a:t>
            </a:r>
            <a:r>
              <a:rPr lang="ru-RU" b="1" i="1" dirty="0">
                <a:solidFill>
                  <a:srgbClr val="D882A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наставничества</a:t>
            </a:r>
            <a:r>
              <a:rPr lang="ru-RU" b="1" dirty="0">
                <a:solidFill>
                  <a:srgbClr val="D882A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комплекс мероприятий и формирующих их действий, направленных на организацию взаимоотношений наставника и наставляемого в конкретных формах для получения ожидаемых результатов</a:t>
            </a:r>
            <a:endParaRPr lang="ru-RU" b="1" dirty="0">
              <a:solidFill>
                <a:srgbClr val="D882AF"/>
              </a:solidFill>
            </a:endParaRPr>
          </a:p>
        </p:txBody>
      </p:sp>
      <p:sp>
        <p:nvSpPr>
          <p:cNvPr id="6" name="Блок-схема: карточка 5"/>
          <p:cNvSpPr/>
          <p:nvPr/>
        </p:nvSpPr>
        <p:spPr>
          <a:xfrm>
            <a:off x="210381" y="836712"/>
            <a:ext cx="4073587" cy="1728192"/>
          </a:xfrm>
          <a:prstGeom prst="flowChartPunchedCar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rgbClr val="D882A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Ориентирована на </a:t>
            </a:r>
            <a:r>
              <a:rPr lang="ru-RU" b="1" dirty="0">
                <a:solidFill>
                  <a:srgbClr val="D882A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реализацию федерального проекта «Молодые профессионалы (Повышение конкурентоспособности профессионального образования</a:t>
            </a:r>
            <a:r>
              <a:rPr lang="ru-RU" b="1" dirty="0" smtClean="0">
                <a:solidFill>
                  <a:srgbClr val="D882A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)»</a:t>
            </a:r>
          </a:p>
          <a:p>
            <a:pPr algn="r"/>
            <a:endParaRPr lang="ru-RU" b="1" dirty="0">
              <a:solidFill>
                <a:srgbClr val="D882A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7417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7504" y="620688"/>
            <a:ext cx="8496944" cy="720080"/>
          </a:xfrm>
        </p:spPr>
        <p:txBody>
          <a:bodyPr>
            <a:normAutofit fontScale="90000"/>
          </a:bodyPr>
          <a:lstStyle/>
          <a:p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3100" b="1" i="1" cap="all" dirty="0" smtClean="0">
                <a:solidFill>
                  <a:srgbClr val="0066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100" b="1" i="1" cap="all" dirty="0" smtClean="0">
                <a:solidFill>
                  <a:srgbClr val="0066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100" i="1" dirty="0">
              <a:solidFill>
                <a:srgbClr val="0066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2" y="1451684"/>
            <a:ext cx="8640959" cy="500165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800" b="1" cap="al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74459" y="2131986"/>
            <a:ext cx="2808312" cy="4465366"/>
          </a:xfrm>
          <a:prstGeom prst="rect">
            <a:avLst/>
          </a:prstGeom>
          <a:solidFill>
            <a:schemeClr val="bg1"/>
          </a:solidFill>
          <a:ln>
            <a:solidFill>
              <a:srgbClr val="0066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6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системы правовых, </a:t>
            </a: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организационно-педагогических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учебно-методических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управлен-ческих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финансовых условий и механизмов развития </a:t>
            </a:r>
            <a:r>
              <a:rPr lang="ru-RU" sz="16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наставни-чества</a:t>
            </a: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образовательных организациях для обеспечения непрерывного профессионального роста и профессионального самоопределения педагогических работников, самореализации и закрепления в профессии, включая </a:t>
            </a: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молодых / начинающих педагогов</a:t>
            </a:r>
          </a:p>
          <a:p>
            <a:endParaRPr lang="ru-RU" sz="1600" dirty="0">
              <a:solidFill>
                <a:srgbClr val="C0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67544" y="620688"/>
            <a:ext cx="799288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cap="all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региональная система </a:t>
            </a:r>
            <a:r>
              <a:rPr lang="ru-RU" sz="2400" b="1" i="1" cap="all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400" b="1" i="1" cap="all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целевая модель) наставничества</a:t>
            </a:r>
            <a:endParaRPr lang="ru-RU" sz="2400" b="1" i="1" cap="all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Стрелка вправо с вырезом 6"/>
          <p:cNvSpPr/>
          <p:nvPr/>
        </p:nvSpPr>
        <p:spPr>
          <a:xfrm>
            <a:off x="3190405" y="2468028"/>
            <a:ext cx="440263" cy="242316"/>
          </a:xfrm>
          <a:prstGeom prst="notchedRightArrow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право с вырезом 11"/>
          <p:cNvSpPr/>
          <p:nvPr/>
        </p:nvSpPr>
        <p:spPr>
          <a:xfrm>
            <a:off x="3183587" y="3919911"/>
            <a:ext cx="447081" cy="242316"/>
          </a:xfrm>
          <a:prstGeom prst="notchedRightArrow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право с вырезом 12"/>
          <p:cNvSpPr/>
          <p:nvPr/>
        </p:nvSpPr>
        <p:spPr>
          <a:xfrm>
            <a:off x="3183587" y="5024628"/>
            <a:ext cx="447082" cy="242316"/>
          </a:xfrm>
          <a:prstGeom prst="notchedRightArrow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право с вырезом 13"/>
          <p:cNvSpPr/>
          <p:nvPr/>
        </p:nvSpPr>
        <p:spPr>
          <a:xfrm>
            <a:off x="3190946" y="6093296"/>
            <a:ext cx="482089" cy="243910"/>
          </a:xfrm>
          <a:prstGeom prst="notchedRightArrow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Выноска со стрелкой вниз 20"/>
          <p:cNvSpPr/>
          <p:nvPr/>
        </p:nvSpPr>
        <p:spPr>
          <a:xfrm>
            <a:off x="1259632" y="1552082"/>
            <a:ext cx="914400" cy="538786"/>
          </a:xfrm>
          <a:prstGeom prst="downArrowCallout">
            <a:avLst/>
          </a:prstGeom>
          <a:solidFill>
            <a:schemeClr val="bg1"/>
          </a:solidFill>
          <a:ln>
            <a:solidFill>
              <a:srgbClr val="0066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cap="all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</a:t>
            </a:r>
            <a:endParaRPr lang="ru-RU" dirty="0"/>
          </a:p>
        </p:txBody>
      </p:sp>
      <p:sp>
        <p:nvSpPr>
          <p:cNvPr id="22" name="Выноска со стрелкой вниз 21"/>
          <p:cNvSpPr/>
          <p:nvPr/>
        </p:nvSpPr>
        <p:spPr>
          <a:xfrm>
            <a:off x="5868144" y="1451685"/>
            <a:ext cx="1152128" cy="639184"/>
          </a:xfrm>
          <a:prstGeom prst="downArrowCallou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cap="all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</a:t>
            </a:r>
          </a:p>
        </p:txBody>
      </p:sp>
      <p:sp>
        <p:nvSpPr>
          <p:cNvPr id="24" name="Блок-схема: процесс 23"/>
          <p:cNvSpPr/>
          <p:nvPr/>
        </p:nvSpPr>
        <p:spPr>
          <a:xfrm>
            <a:off x="3630669" y="2131985"/>
            <a:ext cx="5339048" cy="1033699"/>
          </a:xfrm>
          <a:prstGeom prst="flowChartProcess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b="1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содействие повышению правового и социально-профессионального статуса наставников, соблюдению гарантий профессиональных прав и свобод наставляемых</a:t>
            </a:r>
          </a:p>
        </p:txBody>
      </p:sp>
      <p:sp>
        <p:nvSpPr>
          <p:cNvPr id="25" name="Блок-схема: процесс 24"/>
          <p:cNvSpPr/>
          <p:nvPr/>
        </p:nvSpPr>
        <p:spPr>
          <a:xfrm>
            <a:off x="3616775" y="3284985"/>
            <a:ext cx="5339048" cy="1319002"/>
          </a:xfrm>
          <a:prstGeom prst="flowChartProcess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b="1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соответствующей помощи в формировании межшкольной цифровой информационно-коммуникативной среды наставничества, взаимодействия административно-управленческих (вертикальных) методов и самоорганизующихся </a:t>
            </a:r>
            <a:r>
              <a:rPr lang="ru-RU" sz="1400" b="1" dirty="0" err="1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недирективных</a:t>
            </a:r>
            <a:r>
              <a:rPr lang="ru-RU" sz="1400" b="1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(горизонтальных) инициатив</a:t>
            </a:r>
          </a:p>
        </p:txBody>
      </p:sp>
      <p:sp>
        <p:nvSpPr>
          <p:cNvPr id="26" name="Блок-схема: процесс 25"/>
          <p:cNvSpPr/>
          <p:nvPr/>
        </p:nvSpPr>
        <p:spPr>
          <a:xfrm>
            <a:off x="3630669" y="4734893"/>
            <a:ext cx="5339048" cy="821786"/>
          </a:xfrm>
          <a:prstGeom prst="flowChartProcess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b="1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оказание методической помощи в реализации различных форм и видов наставничества педагогических работников в образовательных организациях</a:t>
            </a:r>
          </a:p>
        </p:txBody>
      </p:sp>
      <p:sp>
        <p:nvSpPr>
          <p:cNvPr id="27" name="Блок-схема: процесс 26"/>
          <p:cNvSpPr/>
          <p:nvPr/>
        </p:nvSpPr>
        <p:spPr>
          <a:xfrm>
            <a:off x="3630669" y="5661248"/>
            <a:ext cx="5339048" cy="1080120"/>
          </a:xfrm>
          <a:prstGeom prst="flowChartProcess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b="1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способствование формированию единого научно-методического сопровождения педагогических работников, развитию стратегических партнерских отношений в сфере наставничества на институциональном и </a:t>
            </a:r>
            <a:r>
              <a:rPr lang="ru-RU" sz="1400" b="1" dirty="0" err="1" smtClean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внеинсти-туциональном</a:t>
            </a:r>
            <a:r>
              <a:rPr lang="ru-RU" sz="1400" b="1" dirty="0" smtClean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уровнях</a:t>
            </a:r>
          </a:p>
        </p:txBody>
      </p:sp>
      <p:sp>
        <p:nvSpPr>
          <p:cNvPr id="29" name="Стрелка вправо с вырезом 28"/>
          <p:cNvSpPr/>
          <p:nvPr/>
        </p:nvSpPr>
        <p:spPr>
          <a:xfrm>
            <a:off x="2942786" y="1700317"/>
            <a:ext cx="978408" cy="242316"/>
          </a:xfrm>
          <a:prstGeom prst="notchedRightArrow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02115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79512" y="764704"/>
            <a:ext cx="8496944" cy="720080"/>
          </a:xfrm>
        </p:spPr>
        <p:txBody>
          <a:bodyPr>
            <a:noAutofit/>
          </a:bodyPr>
          <a:lstStyle/>
          <a:p>
            <a:pPr marL="72000"/>
            <a:r>
              <a:rPr lang="ru-RU" sz="1800" b="1" i="1" cap="all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Реализация целевой модели наставничества педагогов в  профессиональных образовательных организациях ростовской области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2" y="1268760"/>
            <a:ext cx="8640959" cy="547260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800" b="1" cap="al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</a:p>
          <a:p>
            <a:pPr marL="0" indent="360000" algn="just">
              <a:spcBef>
                <a:spcPts val="0"/>
              </a:spcBef>
              <a:spcAft>
                <a:spcPts val="600"/>
              </a:spcAft>
              <a:buNone/>
            </a:pPr>
            <a:endParaRPr lang="ru-RU" sz="1600" b="1" cap="all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60000" algn="ctr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1600" b="1" cap="all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</a:t>
            </a:r>
            <a:r>
              <a:rPr lang="ru-RU" sz="1600" b="1" cap="all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(целевая модель) наставничества основывается на следующих принципах: </a:t>
            </a:r>
            <a:endParaRPr lang="ru-RU" sz="1600" b="1" cap="all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60000" algn="just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 добровольности, </a:t>
            </a:r>
            <a:r>
              <a:rPr lang="ru-RU" sz="1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соблюдения прав и свобод, равенства педагогов предполагает приоритет и уважение интересов личности и личностного развития педагогов, добровольность их участия в наставнической деятельности, признание равного социального статуса педагогических работников, независимо от ролевой позиции в системе наставничества; </a:t>
            </a:r>
          </a:p>
          <a:p>
            <a:pPr marL="0" indent="360000" algn="just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 </a:t>
            </a:r>
            <a:r>
              <a:rPr lang="ru-RU" sz="1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индивидуализации и персонализации </a:t>
            </a:r>
            <a:r>
              <a:rPr lang="ru-RU" sz="1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 на признание способности личности к саморазвитию </a:t>
            </a:r>
            <a:endParaRPr lang="ru-RU" sz="18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60000" algn="just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1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 вариативности </a:t>
            </a:r>
            <a:r>
              <a:rPr lang="ru-RU" sz="1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предполагает возможность образовательных организаций выбирать наиболее подходящие для конкретных условий формы и виды </a:t>
            </a: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наставничества</a:t>
            </a:r>
          </a:p>
          <a:p>
            <a:pPr marL="0" indent="360000" algn="just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1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 системности и стратегической целостности </a:t>
            </a:r>
            <a:r>
              <a:rPr lang="ru-RU" sz="1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предполагает разработку и реализацию системы (целевой модели) наставничества с максимальным охватом всех необходимых структур системы образования на федеральном, региональном, муниципальном и институциональном уровнях</a:t>
            </a:r>
            <a:endParaRPr lang="ru-RU" sz="1800" cap="all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4873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7504" y="620688"/>
            <a:ext cx="8496944" cy="720080"/>
          </a:xfrm>
        </p:spPr>
        <p:txBody>
          <a:bodyPr>
            <a:normAutofit fontScale="90000"/>
          </a:bodyPr>
          <a:lstStyle/>
          <a:p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3100" b="1" i="1" cap="all" dirty="0" smtClean="0">
                <a:solidFill>
                  <a:srgbClr val="0066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100" b="1" i="1" cap="all" dirty="0" smtClean="0">
                <a:solidFill>
                  <a:srgbClr val="0066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100" i="1" dirty="0">
              <a:solidFill>
                <a:srgbClr val="0066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2" y="980728"/>
            <a:ext cx="8640959" cy="547260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800" b="1" cap="all" dirty="0" smtClean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                                                                    </a:t>
            </a:r>
          </a:p>
        </p:txBody>
      </p:sp>
      <p:sp>
        <p:nvSpPr>
          <p:cNvPr id="4" name="Параллелограмм 3"/>
          <p:cNvSpPr/>
          <p:nvPr/>
        </p:nvSpPr>
        <p:spPr>
          <a:xfrm>
            <a:off x="395536" y="836712"/>
            <a:ext cx="8280920" cy="1368152"/>
          </a:xfrm>
          <a:prstGeom prst="parallelogram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cap="all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cap="all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 </a:t>
            </a:r>
            <a:r>
              <a:rPr lang="ru-RU" b="1" i="1" cap="all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ресурсы для внедрения и реализации региональной системы (целевой модели) наставничества педагогических работников в образовательной </a:t>
            </a:r>
            <a:r>
              <a:rPr lang="ru-RU" b="1" i="1" cap="all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организации</a:t>
            </a:r>
            <a:endParaRPr lang="ru-RU" b="1" i="1" cap="all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Стрелка вправо с вырезом 15"/>
          <p:cNvSpPr/>
          <p:nvPr/>
        </p:nvSpPr>
        <p:spPr>
          <a:xfrm rot="5648327">
            <a:off x="921912" y="2318538"/>
            <a:ext cx="628074" cy="484632"/>
          </a:xfrm>
          <a:prstGeom prst="notched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право с вырезом 16"/>
          <p:cNvSpPr/>
          <p:nvPr/>
        </p:nvSpPr>
        <p:spPr>
          <a:xfrm rot="5400000">
            <a:off x="2936780" y="2300879"/>
            <a:ext cx="628074" cy="484632"/>
          </a:xfrm>
          <a:prstGeom prst="notched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Блок-схема: процесс 18"/>
          <p:cNvSpPr/>
          <p:nvPr/>
        </p:nvSpPr>
        <p:spPr>
          <a:xfrm>
            <a:off x="395536" y="3095071"/>
            <a:ext cx="1872208" cy="2962635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D882A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Кадровые </a:t>
            </a:r>
            <a:endParaRPr lang="ru-RU" b="1" dirty="0" smtClean="0">
              <a:solidFill>
                <a:srgbClr val="D882A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solidFill>
                  <a:srgbClr val="D882A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 </a:t>
            </a:r>
            <a:r>
              <a:rPr lang="ru-RU" b="1" dirty="0">
                <a:solidFill>
                  <a:srgbClr val="D882A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b="1" dirty="0" smtClean="0">
                <a:solidFill>
                  <a:srgbClr val="D882A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ресурс</a:t>
            </a:r>
          </a:p>
          <a:p>
            <a:pPr algn="ctr"/>
            <a:endParaRPr lang="ru-RU" b="1" dirty="0">
              <a:solidFill>
                <a:srgbClr val="D882A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b="1" dirty="0" smtClean="0">
              <a:solidFill>
                <a:srgbClr val="D882A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b="1" dirty="0">
              <a:solidFill>
                <a:srgbClr val="D882A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b="1" dirty="0" smtClean="0">
              <a:solidFill>
                <a:srgbClr val="D882A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b="1" dirty="0">
              <a:solidFill>
                <a:srgbClr val="D882A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b="1" dirty="0">
              <a:solidFill>
                <a:srgbClr val="D882A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Блок-схема: процесс 19"/>
          <p:cNvSpPr/>
          <p:nvPr/>
        </p:nvSpPr>
        <p:spPr>
          <a:xfrm>
            <a:off x="2484213" y="3100225"/>
            <a:ext cx="1944216" cy="2952328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D882A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Организационно-методические и организационно-педагогические условия и </a:t>
            </a:r>
            <a:r>
              <a:rPr lang="ru-RU" b="1" dirty="0" smtClean="0">
                <a:solidFill>
                  <a:srgbClr val="D882A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ресурсы</a:t>
            </a:r>
          </a:p>
          <a:p>
            <a:pPr algn="ctr"/>
            <a:endParaRPr lang="ru-RU" b="1" dirty="0">
              <a:solidFill>
                <a:srgbClr val="D882A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b="1" dirty="0" smtClean="0">
              <a:solidFill>
                <a:srgbClr val="D882A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b="1" dirty="0">
              <a:solidFill>
                <a:srgbClr val="D882A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Блок-схема: процесс 20"/>
          <p:cNvSpPr/>
          <p:nvPr/>
        </p:nvSpPr>
        <p:spPr>
          <a:xfrm>
            <a:off x="4644008" y="3032652"/>
            <a:ext cx="1980220" cy="2962634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D882A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Материально-технические условия и ресурсы, финансово-экономические условия, мотивирование и </a:t>
            </a:r>
            <a:r>
              <a:rPr lang="ru-RU" b="1" dirty="0" smtClean="0">
                <a:solidFill>
                  <a:srgbClr val="D882A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стимулирование</a:t>
            </a:r>
            <a:endParaRPr lang="ru-RU" b="1" dirty="0">
              <a:solidFill>
                <a:srgbClr val="D882A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Блок-схема: процесс 21"/>
          <p:cNvSpPr/>
          <p:nvPr/>
        </p:nvSpPr>
        <p:spPr>
          <a:xfrm>
            <a:off x="6804248" y="3032652"/>
            <a:ext cx="1872208" cy="2962634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D882A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Психолого-педагогические </a:t>
            </a:r>
            <a:r>
              <a:rPr lang="ru-RU" b="1" dirty="0" smtClean="0">
                <a:solidFill>
                  <a:srgbClr val="D882A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</a:t>
            </a:r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</p:txBody>
      </p:sp>
      <p:sp>
        <p:nvSpPr>
          <p:cNvPr id="23" name="Стрелка вправо с вырезом 22"/>
          <p:cNvSpPr/>
          <p:nvPr/>
        </p:nvSpPr>
        <p:spPr>
          <a:xfrm rot="5400000">
            <a:off x="5236525" y="2322910"/>
            <a:ext cx="628074" cy="484632"/>
          </a:xfrm>
          <a:prstGeom prst="notched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трелка вправо с вырезом 23"/>
          <p:cNvSpPr/>
          <p:nvPr/>
        </p:nvSpPr>
        <p:spPr>
          <a:xfrm rot="5192115">
            <a:off x="7321513" y="2315939"/>
            <a:ext cx="628074" cy="484632"/>
          </a:xfrm>
          <a:prstGeom prst="notched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58084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7504" y="620688"/>
            <a:ext cx="8496944" cy="720080"/>
          </a:xfrm>
        </p:spPr>
        <p:txBody>
          <a:bodyPr>
            <a:normAutofit fontScale="90000"/>
          </a:bodyPr>
          <a:lstStyle/>
          <a:p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3100" b="1" i="1" cap="all" dirty="0" smtClean="0">
                <a:solidFill>
                  <a:srgbClr val="0066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100" b="1" i="1" cap="all" dirty="0" smtClean="0">
                <a:solidFill>
                  <a:srgbClr val="0066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100" i="1" dirty="0">
              <a:solidFill>
                <a:srgbClr val="0066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2" y="980728"/>
            <a:ext cx="8640959" cy="547260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800" b="1" cap="all" dirty="0" smtClean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                                                                    </a:t>
            </a:r>
          </a:p>
        </p:txBody>
      </p:sp>
      <p:sp>
        <p:nvSpPr>
          <p:cNvPr id="4" name="Параллелограмм 3"/>
          <p:cNvSpPr/>
          <p:nvPr/>
        </p:nvSpPr>
        <p:spPr>
          <a:xfrm>
            <a:off x="395536" y="817503"/>
            <a:ext cx="8280920" cy="1368152"/>
          </a:xfrm>
          <a:prstGeom prst="parallelogram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cap="all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cap="all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Кадровые условия и </a:t>
            </a:r>
            <a:r>
              <a:rPr lang="ru-RU" sz="2800" b="1" i="1" cap="all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ресурс </a:t>
            </a:r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предполагают наличие в ПОО:</a:t>
            </a:r>
            <a:endParaRPr lang="ru-R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b="1" i="1" cap="all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Стрелка вправо с вырезом 15"/>
          <p:cNvSpPr/>
          <p:nvPr/>
        </p:nvSpPr>
        <p:spPr>
          <a:xfrm rot="5648327">
            <a:off x="695353" y="2315938"/>
            <a:ext cx="628074" cy="484632"/>
          </a:xfrm>
          <a:prstGeom prst="notched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право с вырезом 16"/>
          <p:cNvSpPr/>
          <p:nvPr/>
        </p:nvSpPr>
        <p:spPr>
          <a:xfrm rot="5632594">
            <a:off x="2879291" y="2292249"/>
            <a:ext cx="628074" cy="484632"/>
          </a:xfrm>
          <a:prstGeom prst="notched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Блок-схема: процесс 18"/>
          <p:cNvSpPr/>
          <p:nvPr/>
        </p:nvSpPr>
        <p:spPr>
          <a:xfrm>
            <a:off x="165430" y="3032651"/>
            <a:ext cx="1944215" cy="2962635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D882A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руководителя, разделяющего ценности отечественной системы образования, приоритетные направления ее развития</a:t>
            </a:r>
          </a:p>
        </p:txBody>
      </p:sp>
      <p:sp>
        <p:nvSpPr>
          <p:cNvPr id="20" name="Блок-схема: процесс 19"/>
          <p:cNvSpPr/>
          <p:nvPr/>
        </p:nvSpPr>
        <p:spPr>
          <a:xfrm>
            <a:off x="2339752" y="3068960"/>
            <a:ext cx="2016224" cy="2952328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D882A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куратора реализации персонализированных программ </a:t>
            </a:r>
            <a:r>
              <a:rPr lang="ru-RU" b="1" dirty="0" smtClean="0">
                <a:solidFill>
                  <a:srgbClr val="D882A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наставни</a:t>
            </a:r>
            <a:r>
              <a:rPr lang="ru-RU" b="1" dirty="0" smtClean="0">
                <a:solidFill>
                  <a:srgbClr val="D882AF"/>
                </a:solidFill>
              </a:rPr>
              <a:t>чества</a:t>
            </a:r>
          </a:p>
          <a:p>
            <a:pPr algn="ctr"/>
            <a:endParaRPr lang="ru-RU" b="1" dirty="0" smtClean="0">
              <a:solidFill>
                <a:srgbClr val="D882AF"/>
              </a:solidFill>
            </a:endParaRPr>
          </a:p>
          <a:p>
            <a:pPr algn="ctr"/>
            <a:endParaRPr lang="ru-RU" b="1" dirty="0">
              <a:solidFill>
                <a:srgbClr val="D882A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b="1" dirty="0" smtClean="0">
              <a:solidFill>
                <a:srgbClr val="D882A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b="1" dirty="0">
              <a:solidFill>
                <a:srgbClr val="D882A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Блок-схема: процесс 20"/>
          <p:cNvSpPr/>
          <p:nvPr/>
        </p:nvSpPr>
        <p:spPr>
          <a:xfrm>
            <a:off x="4535996" y="3058652"/>
            <a:ext cx="1980220" cy="2962634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D882A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наставников-педагогов, </a:t>
            </a:r>
            <a:r>
              <a:rPr lang="ru-RU" b="1" dirty="0" smtClean="0">
                <a:solidFill>
                  <a:srgbClr val="D882A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имеющих подтвержденные </a:t>
            </a:r>
            <a:r>
              <a:rPr lang="ru-RU" b="1" dirty="0">
                <a:solidFill>
                  <a:srgbClr val="D882A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педагогической </a:t>
            </a:r>
            <a:r>
              <a:rPr lang="ru-RU" b="1" dirty="0" smtClean="0">
                <a:solidFill>
                  <a:srgbClr val="D882A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</a:t>
            </a:r>
            <a:endParaRPr lang="ru-RU" b="1" dirty="0">
              <a:solidFill>
                <a:srgbClr val="D882A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b="1" dirty="0" smtClean="0">
              <a:solidFill>
                <a:srgbClr val="D882A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b="1" dirty="0">
              <a:solidFill>
                <a:srgbClr val="D882A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Блок-схема: процесс 21"/>
          <p:cNvSpPr/>
          <p:nvPr/>
        </p:nvSpPr>
        <p:spPr>
          <a:xfrm>
            <a:off x="6735450" y="3084652"/>
            <a:ext cx="1941006" cy="2910634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D882A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педагога-психолога, в фокусе которого находятся личности наставника и </a:t>
            </a:r>
            <a:r>
              <a:rPr lang="ru-RU" b="1" dirty="0" smtClean="0">
                <a:solidFill>
                  <a:srgbClr val="D882A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наставляемого</a:t>
            </a:r>
          </a:p>
          <a:p>
            <a:pPr algn="ctr"/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Стрелка вправо с вырезом 22"/>
          <p:cNvSpPr/>
          <p:nvPr/>
        </p:nvSpPr>
        <p:spPr>
          <a:xfrm rot="5219283">
            <a:off x="5106274" y="2304244"/>
            <a:ext cx="628074" cy="484632"/>
          </a:xfrm>
          <a:prstGeom prst="notched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трелка вправо с вырезом 23"/>
          <p:cNvSpPr/>
          <p:nvPr/>
        </p:nvSpPr>
        <p:spPr>
          <a:xfrm rot="5192115">
            <a:off x="7321513" y="2315939"/>
            <a:ext cx="628074" cy="484632"/>
          </a:xfrm>
          <a:prstGeom prst="notched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56423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7504" y="620688"/>
            <a:ext cx="8496944" cy="720080"/>
          </a:xfrm>
        </p:spPr>
        <p:txBody>
          <a:bodyPr>
            <a:normAutofit fontScale="90000"/>
          </a:bodyPr>
          <a:lstStyle/>
          <a:p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3100" b="1" i="1" cap="all" dirty="0" smtClean="0">
                <a:solidFill>
                  <a:srgbClr val="0066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100" b="1" i="1" cap="all" dirty="0" smtClean="0">
                <a:solidFill>
                  <a:srgbClr val="0066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100" i="1" dirty="0">
              <a:solidFill>
                <a:srgbClr val="0066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2" y="980728"/>
            <a:ext cx="8640959" cy="547260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800" b="1" cap="all" dirty="0" smtClean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                                                                    </a:t>
            </a:r>
          </a:p>
        </p:txBody>
      </p:sp>
      <p:sp>
        <p:nvSpPr>
          <p:cNvPr id="4" name="Параллелограмм 3"/>
          <p:cNvSpPr/>
          <p:nvPr/>
        </p:nvSpPr>
        <p:spPr>
          <a:xfrm>
            <a:off x="395536" y="817503"/>
            <a:ext cx="8280920" cy="1171337"/>
          </a:xfrm>
          <a:prstGeom prst="parallelogram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cap="all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Организационно-Методические </a:t>
            </a:r>
            <a:r>
              <a:rPr lang="ru-RU" sz="2400" b="1" i="1" cap="all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организационно-педагогические условия и ресурсы</a:t>
            </a:r>
          </a:p>
        </p:txBody>
      </p:sp>
      <p:sp>
        <p:nvSpPr>
          <p:cNvPr id="16" name="Стрелка вправо с вырезом 15"/>
          <p:cNvSpPr/>
          <p:nvPr/>
        </p:nvSpPr>
        <p:spPr>
          <a:xfrm rot="5400000">
            <a:off x="4156642" y="1977727"/>
            <a:ext cx="325195" cy="347421"/>
          </a:xfrm>
          <a:prstGeom prst="notched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Блок-схема: процесс 18"/>
          <p:cNvSpPr/>
          <p:nvPr/>
        </p:nvSpPr>
        <p:spPr>
          <a:xfrm>
            <a:off x="168868" y="2338945"/>
            <a:ext cx="8655041" cy="730015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dirty="0">
                <a:solidFill>
                  <a:srgbClr val="F3E5E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назначение распорядительным актом ответственных лиц в </a:t>
            </a:r>
            <a:r>
              <a:rPr lang="ru-RU" dirty="0" smtClean="0">
                <a:solidFill>
                  <a:srgbClr val="F3E5E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ПОО за </a:t>
            </a:r>
            <a:r>
              <a:rPr lang="ru-RU" dirty="0">
                <a:solidFill>
                  <a:srgbClr val="F3E5E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внедрение и реализацию системы (целевой модели) </a:t>
            </a:r>
            <a:r>
              <a:rPr lang="ru-RU" dirty="0" smtClean="0">
                <a:solidFill>
                  <a:srgbClr val="F3E5E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наставничества педагогических </a:t>
            </a:r>
            <a:r>
              <a:rPr lang="ru-RU" dirty="0">
                <a:solidFill>
                  <a:srgbClr val="F3E5E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работников</a:t>
            </a:r>
          </a:p>
        </p:txBody>
      </p:sp>
      <p:sp>
        <p:nvSpPr>
          <p:cNvPr id="20" name="Блок-схема: процесс 19"/>
          <p:cNvSpPr/>
          <p:nvPr/>
        </p:nvSpPr>
        <p:spPr>
          <a:xfrm>
            <a:off x="165431" y="3140968"/>
            <a:ext cx="8655041" cy="576064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smtClean="0">
                <a:solidFill>
                  <a:srgbClr val="F3E5E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утверждение </a:t>
            </a:r>
            <a:r>
              <a:rPr lang="ru-RU" dirty="0">
                <a:solidFill>
                  <a:srgbClr val="F3E5E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дорожных карт внедрения системы (целевой модели) наставничества педагогических работников</a:t>
            </a:r>
            <a:endParaRPr lang="ru-RU" dirty="0" smtClean="0">
              <a:solidFill>
                <a:srgbClr val="F3E5E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b="1" dirty="0">
              <a:solidFill>
                <a:srgbClr val="D882A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Блок-схема: процесс 20"/>
          <p:cNvSpPr/>
          <p:nvPr/>
        </p:nvSpPr>
        <p:spPr>
          <a:xfrm>
            <a:off x="165428" y="3789040"/>
            <a:ext cx="8655041" cy="622070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dirty="0">
                <a:solidFill>
                  <a:srgbClr val="F3E5E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подготовку локальных нормативных актов, программ, сопровождающих процесс наставничества педагогических </a:t>
            </a:r>
            <a:r>
              <a:rPr lang="ru-RU" dirty="0" smtClean="0">
                <a:solidFill>
                  <a:srgbClr val="F3E5E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работников</a:t>
            </a:r>
            <a:endParaRPr lang="ru-RU" b="1" dirty="0">
              <a:solidFill>
                <a:srgbClr val="F3E5E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Блок-схема: процесс 21"/>
          <p:cNvSpPr/>
          <p:nvPr/>
        </p:nvSpPr>
        <p:spPr>
          <a:xfrm>
            <a:off x="145583" y="4472119"/>
            <a:ext cx="8674885" cy="541057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dirty="0">
                <a:solidFill>
                  <a:srgbClr val="F3E5E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разработку персонализированных программ наставнической деятельности</a:t>
            </a:r>
            <a:endParaRPr lang="ru-RU" b="1" dirty="0">
              <a:solidFill>
                <a:srgbClr val="F3E5E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Блок-схема: процесс 13"/>
          <p:cNvSpPr/>
          <p:nvPr/>
        </p:nvSpPr>
        <p:spPr>
          <a:xfrm>
            <a:off x="168869" y="5085184"/>
            <a:ext cx="8655040" cy="792088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dirty="0">
                <a:solidFill>
                  <a:srgbClr val="F3E5E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оказание консультационной и методической помощи наставникам и наставляемым в разработке перечня мероприятий дорожной карты по реализации персонализированных программ </a:t>
            </a:r>
            <a:r>
              <a:rPr lang="ru-RU" dirty="0" smtClean="0">
                <a:solidFill>
                  <a:srgbClr val="F3E5E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наставничества; МО наставников</a:t>
            </a:r>
            <a:endParaRPr lang="ru-RU" b="1" dirty="0">
              <a:solidFill>
                <a:srgbClr val="F3E5E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Блок-схема: процесс 14"/>
          <p:cNvSpPr/>
          <p:nvPr/>
        </p:nvSpPr>
        <p:spPr>
          <a:xfrm>
            <a:off x="165427" y="5949280"/>
            <a:ext cx="8658482" cy="492638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цифровую информационно-коммуникационную среду наставничес</a:t>
            </a:r>
            <a:r>
              <a:rPr lang="ru-RU" dirty="0"/>
              <a:t>тва </a:t>
            </a:r>
            <a:endParaRPr lang="ru-RU" b="1" dirty="0">
              <a:solidFill>
                <a:srgbClr val="F3E5E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34212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7504" y="620688"/>
            <a:ext cx="8496944" cy="720080"/>
          </a:xfrm>
        </p:spPr>
        <p:txBody>
          <a:bodyPr>
            <a:normAutofit fontScale="90000"/>
          </a:bodyPr>
          <a:lstStyle/>
          <a:p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3100" b="1" i="1" cap="all" dirty="0" smtClean="0">
                <a:solidFill>
                  <a:srgbClr val="0066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100" b="1" i="1" cap="all" dirty="0" smtClean="0">
                <a:solidFill>
                  <a:srgbClr val="0066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100" i="1" dirty="0">
              <a:solidFill>
                <a:srgbClr val="0066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2" y="980728"/>
            <a:ext cx="8640959" cy="547260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800" b="1" cap="all" dirty="0" smtClean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                                                                    </a:t>
            </a:r>
          </a:p>
        </p:txBody>
      </p:sp>
      <p:sp>
        <p:nvSpPr>
          <p:cNvPr id="4" name="Параллелограмм 3"/>
          <p:cNvSpPr/>
          <p:nvPr/>
        </p:nvSpPr>
        <p:spPr>
          <a:xfrm>
            <a:off x="395536" y="817503"/>
            <a:ext cx="8280920" cy="1171337"/>
          </a:xfrm>
          <a:prstGeom prst="parallelogram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cap="all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Организационно-Методические </a:t>
            </a:r>
            <a:r>
              <a:rPr lang="ru-RU" sz="2400" b="1" i="1" cap="all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организационно-педагогические условия и ресурсы</a:t>
            </a:r>
          </a:p>
        </p:txBody>
      </p:sp>
      <p:sp>
        <p:nvSpPr>
          <p:cNvPr id="16" name="Стрелка вправо с вырезом 15"/>
          <p:cNvSpPr/>
          <p:nvPr/>
        </p:nvSpPr>
        <p:spPr>
          <a:xfrm rot="5400000">
            <a:off x="4156642" y="1977727"/>
            <a:ext cx="325195" cy="347421"/>
          </a:xfrm>
          <a:prstGeom prst="notched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Блок-схема: процесс 18"/>
          <p:cNvSpPr/>
          <p:nvPr/>
        </p:nvSpPr>
        <p:spPr>
          <a:xfrm>
            <a:off x="168868" y="2338945"/>
            <a:ext cx="8655041" cy="730015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dirty="0">
                <a:solidFill>
                  <a:srgbClr val="F3E5E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изучение, обобщение и распространение положительного опыта работы наставников, обмен инновационным опытом в сфере наставничества педагогических работников</a:t>
            </a:r>
          </a:p>
        </p:txBody>
      </p:sp>
      <p:sp>
        <p:nvSpPr>
          <p:cNvPr id="20" name="Блок-схема: процесс 19"/>
          <p:cNvSpPr/>
          <p:nvPr/>
        </p:nvSpPr>
        <p:spPr>
          <a:xfrm>
            <a:off x="180414" y="3212976"/>
            <a:ext cx="8655041" cy="576064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dirty="0" smtClean="0">
                <a:solidFill>
                  <a:srgbClr val="F3E5E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координирование </a:t>
            </a:r>
            <a:r>
              <a:rPr lang="ru-RU" dirty="0">
                <a:solidFill>
                  <a:srgbClr val="F3E5E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вертикальных и горизонтальных связей в управлении наставнической деятельностью</a:t>
            </a:r>
            <a:endParaRPr lang="ru-RU" b="1" dirty="0">
              <a:solidFill>
                <a:srgbClr val="F3E5E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Блок-схема: процесс 20"/>
          <p:cNvSpPr/>
          <p:nvPr/>
        </p:nvSpPr>
        <p:spPr>
          <a:xfrm>
            <a:off x="168869" y="3933056"/>
            <a:ext cx="8694648" cy="1728192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dirty="0">
                <a:solidFill>
                  <a:srgbClr val="F3E5E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нормотворческую, учебно-методическую, научно-методическую, информационно-аналитическую деятельность Центра непрерывного повышения профессионального мастерства педагогических работников ГБУ ДПО РО РИПК и ППРО, </a:t>
            </a:r>
            <a:r>
              <a:rPr lang="ru-RU" dirty="0" err="1">
                <a:solidFill>
                  <a:srgbClr val="F3E5E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стажировочных</a:t>
            </a:r>
            <a:r>
              <a:rPr lang="ru-RU" dirty="0">
                <a:solidFill>
                  <a:srgbClr val="F3E5E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площадок, сетевых сообществ, педагогических ассоциаций и т.д., направленную на поддержку наставничества педагогических работников в образовательных организациях</a:t>
            </a:r>
            <a:endParaRPr lang="ru-RU" b="1" dirty="0">
              <a:solidFill>
                <a:srgbClr val="F3E5E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Блок-схема: процесс 13"/>
          <p:cNvSpPr/>
          <p:nvPr/>
        </p:nvSpPr>
        <p:spPr>
          <a:xfrm>
            <a:off x="168868" y="5805264"/>
            <a:ext cx="8694647" cy="792088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dirty="0">
                <a:solidFill>
                  <a:srgbClr val="F3E5E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осуществление мониторинга результатов наставнической деятельности</a:t>
            </a:r>
            <a:endParaRPr lang="ru-RU" b="1" dirty="0">
              <a:solidFill>
                <a:srgbClr val="F3E5E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26195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7504" y="620688"/>
            <a:ext cx="8496944" cy="720080"/>
          </a:xfrm>
        </p:spPr>
        <p:txBody>
          <a:bodyPr>
            <a:normAutofit fontScale="90000"/>
          </a:bodyPr>
          <a:lstStyle/>
          <a:p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3100" b="1" i="1" cap="all" dirty="0" smtClean="0">
                <a:solidFill>
                  <a:srgbClr val="0066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100" b="1" i="1" cap="all" dirty="0" smtClean="0">
                <a:solidFill>
                  <a:srgbClr val="0066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100" i="1" dirty="0">
              <a:solidFill>
                <a:srgbClr val="0066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2" y="980728"/>
            <a:ext cx="8640959" cy="547260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800" b="1" cap="all" dirty="0" smtClean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                                                                    </a:t>
            </a:r>
          </a:p>
        </p:txBody>
      </p:sp>
      <p:sp>
        <p:nvSpPr>
          <p:cNvPr id="4" name="Параллелограмм 3"/>
          <p:cNvSpPr/>
          <p:nvPr/>
        </p:nvSpPr>
        <p:spPr>
          <a:xfrm>
            <a:off x="423409" y="817502"/>
            <a:ext cx="8280920" cy="1531377"/>
          </a:xfrm>
          <a:prstGeom prst="parallelogram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cap="all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b="1" i="1" cap="all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i="1" cap="all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Материально-технические </a:t>
            </a:r>
            <a:r>
              <a:rPr lang="ru-RU" sz="2400" b="1" i="1" cap="all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 и ресурсы, финансово-экономические условия, мотивирование и стимулирование</a:t>
            </a:r>
          </a:p>
          <a:p>
            <a:pPr algn="ctr"/>
            <a:endParaRPr lang="ru-RU" b="1" i="1" cap="all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Стрелка вправо с вырезом 15"/>
          <p:cNvSpPr/>
          <p:nvPr/>
        </p:nvSpPr>
        <p:spPr>
          <a:xfrm rot="5400000">
            <a:off x="4086853" y="2431735"/>
            <a:ext cx="312060" cy="242316"/>
          </a:xfrm>
          <a:prstGeom prst="notchedRightArrow">
            <a:avLst>
              <a:gd name="adj1" fmla="val 50000"/>
              <a:gd name="adj2" fmla="val 49468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Блок-схема: процесс 18"/>
          <p:cNvSpPr/>
          <p:nvPr/>
        </p:nvSpPr>
        <p:spPr>
          <a:xfrm>
            <a:off x="385917" y="2788180"/>
            <a:ext cx="8346285" cy="792085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dirty="0"/>
              <a:t>рекреационную зону (модульный класс, комната отдыха) для проведения индивидуальных и групповых (малых групп) встреч наставников и </a:t>
            </a:r>
            <a:r>
              <a:rPr lang="ru-RU" dirty="0" smtClean="0"/>
              <a:t>наставляемых</a:t>
            </a:r>
            <a:endParaRPr lang="ru-RU" b="1" dirty="0">
              <a:solidFill>
                <a:srgbClr val="D882A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Блок-схема: процесс 19"/>
          <p:cNvSpPr/>
          <p:nvPr/>
        </p:nvSpPr>
        <p:spPr>
          <a:xfrm>
            <a:off x="390224" y="3717032"/>
            <a:ext cx="8341977" cy="864096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b="1" dirty="0">
                <a:solidFill>
                  <a:srgbClr val="F3E5E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доску объявлений для размещения открытой информации по наставничеству педагогических работников (в </a:t>
            </a:r>
            <a:r>
              <a:rPr lang="ru-RU" b="1" dirty="0" err="1">
                <a:solidFill>
                  <a:srgbClr val="F3E5E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т.ч</a:t>
            </a:r>
            <a:r>
              <a:rPr lang="ru-RU" b="1" dirty="0">
                <a:solidFill>
                  <a:srgbClr val="F3E5E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электронный ресурс, чаты/группы наставников-наставляемых в социальных сетях</a:t>
            </a:r>
          </a:p>
        </p:txBody>
      </p:sp>
      <p:sp>
        <p:nvSpPr>
          <p:cNvPr id="21" name="Блок-схема: процесс 20"/>
          <p:cNvSpPr/>
          <p:nvPr/>
        </p:nvSpPr>
        <p:spPr>
          <a:xfrm>
            <a:off x="385916" y="4708086"/>
            <a:ext cx="8346285" cy="504056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b="1" dirty="0">
                <a:solidFill>
                  <a:srgbClr val="F3E5E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широкополосный (скоростной) интернет, </a:t>
            </a:r>
            <a:r>
              <a:rPr lang="ru-RU" b="1" dirty="0" err="1">
                <a:solidFill>
                  <a:srgbClr val="F3E5E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Wi-</a:t>
            </a:r>
            <a:r>
              <a:rPr lang="ru-RU" dirty="0" err="1"/>
              <a:t>Fi</a:t>
            </a:r>
            <a:endParaRPr lang="ru-RU" b="1" dirty="0">
              <a:solidFill>
                <a:srgbClr val="D882A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Блок-схема: процесс 21"/>
          <p:cNvSpPr/>
          <p:nvPr/>
        </p:nvSpPr>
        <p:spPr>
          <a:xfrm rot="10800000" flipV="1">
            <a:off x="385916" y="5291046"/>
            <a:ext cx="8346286" cy="504056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b="1" dirty="0">
                <a:solidFill>
                  <a:srgbClr val="F3E5E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 для организации видео-конференц-связи (ВКС)</a:t>
            </a:r>
          </a:p>
        </p:txBody>
      </p:sp>
      <p:sp>
        <p:nvSpPr>
          <p:cNvPr id="10" name="Блок-схема: процесс 9"/>
          <p:cNvSpPr/>
          <p:nvPr/>
        </p:nvSpPr>
        <p:spPr>
          <a:xfrm rot="10800000" flipV="1">
            <a:off x="385916" y="5877272"/>
            <a:ext cx="8346285" cy="792090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b="1" dirty="0">
                <a:solidFill>
                  <a:srgbClr val="F3E5E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b="1" dirty="0" smtClean="0">
                <a:solidFill>
                  <a:srgbClr val="F3E5E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тимулирование </a:t>
            </a:r>
            <a:r>
              <a:rPr lang="ru-RU" b="1" dirty="0">
                <a:solidFill>
                  <a:srgbClr val="F3E5E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реализации региональной системы (целевой модели) наставничества является инструментом мотивации и выполняет три функции: экономическую, социальную и моральную</a:t>
            </a:r>
          </a:p>
        </p:txBody>
      </p:sp>
    </p:spTree>
    <p:extLst>
      <p:ext uri="{BB962C8B-B14F-4D97-AF65-F5344CB8AC3E}">
        <p14:creationId xmlns:p14="http://schemas.microsoft.com/office/powerpoint/2010/main" val="30815018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548680"/>
            <a:ext cx="8496944" cy="720080"/>
          </a:xfrm>
        </p:spPr>
        <p:txBody>
          <a:bodyPr>
            <a:normAutofit fontScale="90000"/>
          </a:bodyPr>
          <a:lstStyle/>
          <a:p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3100" b="1" i="1" cap="all" dirty="0" smtClean="0">
                <a:solidFill>
                  <a:srgbClr val="0066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100" b="1" i="1" cap="all" dirty="0" smtClean="0">
                <a:solidFill>
                  <a:srgbClr val="0066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100" i="1" dirty="0">
              <a:solidFill>
                <a:srgbClr val="0066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2" y="692696"/>
            <a:ext cx="8640959" cy="576064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1800" b="1" cap="all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Стимулирование </a:t>
            </a:r>
            <a:r>
              <a:rPr lang="ru-RU" sz="1800" b="1" cap="all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реализации </a:t>
            </a:r>
            <a:r>
              <a:rPr lang="ru-RU" sz="1800" b="1" cap="all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региональной системы (целевой модели) наставничества является инструментом мотивации и выполняет три функции: экономическую, социальную и моральную</a:t>
            </a:r>
            <a:endParaRPr lang="ru-RU" sz="1800" b="1" cap="all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Блок-схема: процесс 20"/>
          <p:cNvSpPr/>
          <p:nvPr/>
        </p:nvSpPr>
        <p:spPr>
          <a:xfrm>
            <a:off x="154535" y="1988841"/>
            <a:ext cx="3841401" cy="4680520"/>
          </a:xfrm>
          <a:prstGeom prst="flowChartProcess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b="1" cap="all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Материальное</a:t>
            </a:r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(денежное) стимулирование предполагает возможность образовательным организациям коллективными договорами, соглашениями, локальными нормативными актами в соответствии с федеральными законами и иными нормативными правовыми актами Российской Федерации, законами и иными нормативными правовыми актами Ростовской области, нормативными правовыми актами органов местного самоуправления осуществлять выплаты работникам за реализацию наставнической деятельности в рамках надбавок за интенсивность и высокие результаты работы, за качество выполняемых работ и премиальных выплат по итогам </a:t>
            </a: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работы</a:t>
            </a:r>
          </a:p>
          <a:p>
            <a:pPr algn="just"/>
            <a:endParaRPr lang="ru-RU" sz="14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Блок-схема: процесс 21"/>
          <p:cNvSpPr/>
          <p:nvPr/>
        </p:nvSpPr>
        <p:spPr>
          <a:xfrm rot="10800000" flipV="1">
            <a:off x="4139952" y="1988840"/>
            <a:ext cx="4752528" cy="4680519"/>
          </a:xfrm>
          <a:prstGeom prst="flowChartProcess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1600" b="1" cap="all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400" b="1" cap="all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400" b="1" cap="all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400" b="1" cap="all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400" b="1" cap="all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400" b="1" cap="all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400" b="1" cap="all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400" b="1" cap="all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400" b="1" cap="all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400" b="1" cap="all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400" b="1" cap="all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400" b="1" cap="all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Нематериальные</a:t>
            </a: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способы стимулирования предполагают комплекс мероприятий, направленных на повышение общественного статуса наставников, публичное признание их деятельности и заслуг, рост репутации, улучшение психологического климата в коллективе, увеличение работоспособности педагогических работников, повышение их лояльности к руководству, привлечение высококвалифицированных специалистов, которые не требуют прямого использования денежных и иных материальных </a:t>
            </a: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ресурсов:</a:t>
            </a:r>
          </a:p>
          <a:p>
            <a:r>
              <a:rPr lang="ru-RU" sz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‒ </a:t>
            </a:r>
            <a:r>
              <a:rPr lang="ru-RU" sz="1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наставники могут быть рекомендованы для включения в резерв управленческих кадров образовательной организации и органов местного самоуправления; </a:t>
            </a:r>
          </a:p>
          <a:p>
            <a:r>
              <a:rPr lang="ru-RU" sz="1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‒ наставническая деятельность может быть учтена при проведении аттестации, конкурса на занятие вакантной должности (карьерный рост), выдвижении на профессиональные конкурсы педагогических работников, в том числе в качестве членов жюри; </a:t>
            </a:r>
          </a:p>
          <a:p>
            <a:r>
              <a:rPr lang="ru-RU" sz="1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‒ награждение наставников дипломами/благодарственными письмами (на официальном сайте образовательной организации, в социальных сетях), представление к награждению ведомственными наградами, поощрение в социальных </a:t>
            </a:r>
            <a:r>
              <a:rPr lang="ru-RU" sz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программах</a:t>
            </a:r>
          </a:p>
          <a:p>
            <a:endParaRPr lang="ru-RU" sz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4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4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600" b="1" dirty="0">
              <a:solidFill>
                <a:srgbClr val="F3E5E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600" b="1" dirty="0" smtClean="0">
              <a:solidFill>
                <a:srgbClr val="F3E5E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600" b="1" dirty="0">
              <a:solidFill>
                <a:srgbClr val="F3E5E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600" b="1" dirty="0" smtClean="0">
              <a:solidFill>
                <a:srgbClr val="F3E5E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600" b="1" dirty="0">
              <a:solidFill>
                <a:srgbClr val="F3E5E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82175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548680"/>
            <a:ext cx="8496944" cy="720080"/>
          </a:xfrm>
        </p:spPr>
        <p:txBody>
          <a:bodyPr>
            <a:normAutofit fontScale="90000"/>
          </a:bodyPr>
          <a:lstStyle/>
          <a:p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3100" b="1" i="1" cap="all" dirty="0" smtClean="0">
                <a:solidFill>
                  <a:srgbClr val="0066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100" b="1" i="1" cap="all" dirty="0" smtClean="0">
                <a:solidFill>
                  <a:srgbClr val="0066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100" i="1" dirty="0">
              <a:solidFill>
                <a:srgbClr val="0066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2" y="692696"/>
            <a:ext cx="8640959" cy="576064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1800" b="1" cap="all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Стимулирование </a:t>
            </a:r>
            <a:r>
              <a:rPr lang="ru-RU" sz="1800" b="1" cap="all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реализации </a:t>
            </a:r>
            <a:r>
              <a:rPr lang="ru-RU" sz="1800" b="1" cap="all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региональной системы (целевой модели) наставничества является инструментом мотивации и выполняет три функции: экономическую, социальную и моральную</a:t>
            </a:r>
            <a:endParaRPr lang="ru-RU" sz="1800" b="1" cap="all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67544" y="1916832"/>
            <a:ext cx="820891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Указ Президента РФ от 2 марта 2018 г. N 94 "Об учреждении знака отличия "За наставничество"</a:t>
            </a:r>
          </a:p>
          <a:p>
            <a:r>
              <a:rPr lang="ru-RU" dirty="0"/>
              <a:t>12 марта 2018</a:t>
            </a:r>
          </a:p>
          <a:p>
            <a:r>
              <a:rPr lang="ru-RU" dirty="0"/>
              <a:t>В целях дальнейшего совершенствования государственной наградной системы Российской Федерации постановляю:</a:t>
            </a:r>
          </a:p>
          <a:p>
            <a:r>
              <a:rPr lang="ru-RU" dirty="0"/>
              <a:t>1. Учредить знак отличия "За наставничество".</a:t>
            </a:r>
          </a:p>
          <a:p>
            <a:r>
              <a:rPr lang="ru-RU" dirty="0"/>
              <a:t>2. Утвердить прилагаемые:</a:t>
            </a:r>
          </a:p>
          <a:p>
            <a:r>
              <a:rPr lang="ru-RU" dirty="0"/>
              <a:t>а) </a:t>
            </a:r>
            <a:r>
              <a:rPr lang="ru-RU" u="sng" dirty="0"/>
              <a:t>Положение</a:t>
            </a:r>
            <a:r>
              <a:rPr lang="ru-RU" dirty="0"/>
              <a:t> о знаке отличия "За наставничество";</a:t>
            </a:r>
          </a:p>
          <a:p>
            <a:r>
              <a:rPr lang="ru-RU" dirty="0"/>
              <a:t>б) </a:t>
            </a:r>
            <a:r>
              <a:rPr lang="ru-RU" u="sng" dirty="0"/>
              <a:t>описание</a:t>
            </a:r>
            <a:r>
              <a:rPr lang="ru-RU" dirty="0"/>
              <a:t> знака отличия "За наставничество";</a:t>
            </a:r>
          </a:p>
          <a:p>
            <a:r>
              <a:rPr lang="ru-RU" dirty="0"/>
              <a:t>в) </a:t>
            </a:r>
            <a:r>
              <a:rPr lang="ru-RU" u="sng" dirty="0"/>
              <a:t>рисунок</a:t>
            </a:r>
            <a:r>
              <a:rPr lang="ru-RU" dirty="0"/>
              <a:t> знака отличия "За наставничество".</a:t>
            </a:r>
          </a:p>
        </p:txBody>
      </p:sp>
      <p:pic>
        <p:nvPicPr>
          <p:cNvPr id="1026" name="Picture 2" descr="https://www.garant.ru/files/2/5/1184652/pict54-7179118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3645024"/>
            <a:ext cx="2448272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42404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7504" y="620688"/>
            <a:ext cx="8496944" cy="720080"/>
          </a:xfrm>
        </p:spPr>
        <p:txBody>
          <a:bodyPr>
            <a:normAutofit fontScale="90000"/>
          </a:bodyPr>
          <a:lstStyle/>
          <a:p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3100" b="1" i="1" cap="all" dirty="0" smtClean="0">
                <a:solidFill>
                  <a:srgbClr val="0066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100" b="1" i="1" cap="all" dirty="0" smtClean="0">
                <a:solidFill>
                  <a:srgbClr val="0066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100" i="1" dirty="0">
              <a:solidFill>
                <a:srgbClr val="0066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2" y="980728"/>
            <a:ext cx="8640959" cy="547260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800" b="1" cap="all" dirty="0" smtClean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                                                                    </a:t>
            </a:r>
          </a:p>
        </p:txBody>
      </p:sp>
      <p:sp>
        <p:nvSpPr>
          <p:cNvPr id="4" name="Параллелограмм 3"/>
          <p:cNvSpPr/>
          <p:nvPr/>
        </p:nvSpPr>
        <p:spPr>
          <a:xfrm>
            <a:off x="423409" y="817501"/>
            <a:ext cx="8280920" cy="1027323"/>
          </a:xfrm>
          <a:prstGeom prst="parallelogram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cap="all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Психолого-педагогические условия (ресурс)</a:t>
            </a:r>
            <a:endParaRPr lang="ru-RU" sz="2400" b="1" i="1" cap="all" dirty="0">
              <a:solidFill>
                <a:srgbClr val="C00000"/>
              </a:solidFill>
            </a:endParaRPr>
          </a:p>
        </p:txBody>
      </p:sp>
      <p:sp>
        <p:nvSpPr>
          <p:cNvPr id="16" name="Стрелка вправо с вырезом 15"/>
          <p:cNvSpPr/>
          <p:nvPr/>
        </p:nvSpPr>
        <p:spPr>
          <a:xfrm rot="5400000">
            <a:off x="4373996" y="1932815"/>
            <a:ext cx="312060" cy="242316"/>
          </a:xfrm>
          <a:prstGeom prst="notchedRightArrow">
            <a:avLst>
              <a:gd name="adj1" fmla="val 50000"/>
              <a:gd name="adj2" fmla="val 49468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Блок-схема: процесс 18"/>
          <p:cNvSpPr/>
          <p:nvPr/>
        </p:nvSpPr>
        <p:spPr>
          <a:xfrm>
            <a:off x="384727" y="2276872"/>
            <a:ext cx="8308793" cy="1368152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600" b="1" dirty="0" smtClean="0">
                <a:solidFill>
                  <a:srgbClr val="F3E5E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широкое </a:t>
            </a:r>
            <a:r>
              <a:rPr lang="ru-RU" sz="1600" b="1" dirty="0">
                <a:solidFill>
                  <a:srgbClr val="F3E5E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методик и технологий рефлексивно-ценностного и эмоционально-ценностного отношения к участникам системы наставничества, которые способствуют актуализации глубинных жизненных ресурсов, нередко скрытых от них самих; это обеспечивают педагог-психолог и различные психологические службы при реализации программ наставничества</a:t>
            </a:r>
          </a:p>
        </p:txBody>
      </p:sp>
      <p:sp>
        <p:nvSpPr>
          <p:cNvPr id="20" name="Блок-схема: процесс 19"/>
          <p:cNvSpPr/>
          <p:nvPr/>
        </p:nvSpPr>
        <p:spPr>
          <a:xfrm>
            <a:off x="384727" y="3789040"/>
            <a:ext cx="8280920" cy="1656184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600" b="1" dirty="0">
                <a:solidFill>
                  <a:srgbClr val="F3E5E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психологическую поддержку формируемым парам наставников и наставляемых посредством проведения психологических тренингов, направленных на развитие эмпатических способностей, применения </a:t>
            </a:r>
            <a:r>
              <a:rPr lang="ru-RU" sz="1600" b="1" dirty="0" err="1">
                <a:solidFill>
                  <a:srgbClr val="F3E5E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акмеологических</a:t>
            </a:r>
            <a:r>
              <a:rPr lang="ru-RU" sz="1600" b="1" dirty="0">
                <a:solidFill>
                  <a:srgbClr val="F3E5E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практик, укрепляющих профессиональное здоровье специалистов, способствующих преодолению жизненных и профессиональных кризисов; психолог также участвует в определении совместимости наставнических пар/групп</a:t>
            </a:r>
          </a:p>
        </p:txBody>
      </p:sp>
      <p:sp>
        <p:nvSpPr>
          <p:cNvPr id="21" name="Блок-схема: процесс 20"/>
          <p:cNvSpPr/>
          <p:nvPr/>
        </p:nvSpPr>
        <p:spPr>
          <a:xfrm>
            <a:off x="412600" y="5589240"/>
            <a:ext cx="8280920" cy="936104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600" b="1" dirty="0">
                <a:solidFill>
                  <a:srgbClr val="F3E5E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психологической готовности наставляемого не копировать чужой, пусть и очень успешный опыт, а выйти на индивидуальную траекторию, которая поможет сформироваться неповторимому профессиональному почерку педагога</a:t>
            </a:r>
          </a:p>
        </p:txBody>
      </p:sp>
    </p:spTree>
    <p:extLst>
      <p:ext uri="{BB962C8B-B14F-4D97-AF65-F5344CB8AC3E}">
        <p14:creationId xmlns:p14="http://schemas.microsoft.com/office/powerpoint/2010/main" val="587545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7504" y="620688"/>
            <a:ext cx="8496944" cy="720080"/>
          </a:xfrm>
        </p:spPr>
        <p:txBody>
          <a:bodyPr>
            <a:normAutofit fontScale="90000"/>
          </a:bodyPr>
          <a:lstStyle/>
          <a:p>
            <a:r>
              <a:rPr lang="ru-RU" sz="1800" b="1" i="1" cap="all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i="1" cap="all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i="1" cap="all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i="1" cap="all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b="1" i="1" cap="all" dirty="0" smtClean="0">
                <a:solidFill>
                  <a:srgbClr val="0066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формы </a:t>
            </a:r>
            <a:r>
              <a:rPr lang="ru-RU" sz="3100" b="1" i="1" cap="all" dirty="0">
                <a:solidFill>
                  <a:srgbClr val="0066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наставничества</a:t>
            </a:r>
            <a:r>
              <a:rPr lang="ru-RU" sz="1800" dirty="0" smtClean="0">
                <a:solidFill>
                  <a:srgbClr val="006666"/>
                </a:solidFill>
              </a:rPr>
              <a:t/>
            </a:r>
            <a:br>
              <a:rPr lang="ru-RU" sz="1800" dirty="0" smtClean="0">
                <a:solidFill>
                  <a:srgbClr val="006666"/>
                </a:solidFill>
              </a:rPr>
            </a:br>
            <a:r>
              <a:rPr lang="ru-RU" sz="3100" b="1" i="1" cap="all" dirty="0" smtClean="0">
                <a:solidFill>
                  <a:srgbClr val="0066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100" b="1" i="1" cap="all" dirty="0" smtClean="0">
                <a:solidFill>
                  <a:srgbClr val="0066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100" i="1" dirty="0">
              <a:solidFill>
                <a:srgbClr val="0066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980728"/>
            <a:ext cx="8640959" cy="547260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800" b="1" cap="al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endParaRPr lang="ru-RU" sz="1800" b="1" cap="all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endParaRPr lang="ru-RU" sz="1800" dirty="0" smtClean="0"/>
          </a:p>
          <a:p>
            <a:pPr marL="109728" indent="0">
              <a:buNone/>
            </a:pPr>
            <a:endParaRPr lang="ru-RU" sz="1800" dirty="0" smtClean="0"/>
          </a:p>
          <a:p>
            <a:pPr marL="109728" indent="0">
              <a:buNone/>
            </a:pPr>
            <a:endParaRPr lang="ru-RU" sz="1800" b="1" cap="all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78873" y="1052736"/>
            <a:ext cx="8640960" cy="10081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9728" indent="0">
              <a:buNone/>
            </a:pP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«педагог ‒ педагог»:</a:t>
            </a:r>
          </a:p>
          <a:p>
            <a:pPr marL="109728" indent="0">
              <a:buNone/>
            </a:pP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«опытный педагог ‒ молодой специалист», «лидер педагогического сообщества ‒ педагог, испытывающий профессиональные затруднения в сфере коммуникации», «педагог-новатор ‒ консервативный педагог», «опытный предметник ‒ неопытный 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предметник»</a:t>
            </a:r>
            <a:endParaRPr lang="ru-RU" sz="1600" dirty="0">
              <a:solidFill>
                <a:srgbClr val="00206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 rot="10800000" flipH="1" flipV="1">
            <a:off x="276678" y="2204864"/>
            <a:ext cx="8590644" cy="122413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«руководитель образовательной организации ‒ </a:t>
            </a: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педагог»:</a:t>
            </a:r>
          </a:p>
          <a:p>
            <a:pPr algn="just"/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уководитель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осуществляет общее руководство и координацию внедрения (применения) системы (целевой модели) наставничества (при участии совета наставников и куратора реализации программ наставничества), другие необходимые действия и функции по построению, внедрению и эффективному функционированию системы (целевой модели) наставничества педагогических работников в образовательных организациях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51520" y="3645024"/>
            <a:ext cx="8640960" cy="792088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6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работодатель ‒ студент педагогического вуза/колледжа</a:t>
            </a: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обучающиеся в образовательных организациях высшего и среднего профессионального образования, реализующих образовательные программы по направлению подготовки «Образование и педагогические науки» </a:t>
            </a:r>
            <a:endParaRPr lang="ru-RU" sz="16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51520" y="4725144"/>
            <a:ext cx="8568952" cy="194421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«социальный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партнер ‒ педагог образовательной организации»:</a:t>
            </a:r>
          </a:p>
          <a:p>
            <a:pPr algn="just"/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качестве социальных партнеров и потенциальных наставников могут выступать: профессорско-преподавательский состав вузов, специалисты и инженерно-технические работники учреждений, предприятий, организаций, в которых студенты проходят производственную практику, тренерский состав детско-юношеских и взрослых спортивных обществ,  специалисты органов социальной защиты населения, органов опеки, члены общественных организаций, деятели искусств академических, народных и прочих театров, консерваторий, филармоний, творческих союзов, творческих 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коллективов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т.д. </a:t>
            </a:r>
            <a:endParaRPr lang="ru-RU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44889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7146" y="620688"/>
            <a:ext cx="5544616" cy="432048"/>
          </a:xfrm>
        </p:spPr>
        <p:txBody>
          <a:bodyPr>
            <a:noAutofit/>
          </a:bodyPr>
          <a:lstStyle/>
          <a:p>
            <a:pPr marL="0" indent="0"/>
            <a:r>
              <a:rPr lang="ru-RU" sz="2800" b="1" i="1" cap="all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формы </a:t>
            </a:r>
            <a:r>
              <a:rPr lang="ru-RU" sz="2800" b="1" i="1" cap="all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наставничества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2" y="1772816"/>
            <a:ext cx="8640959" cy="439248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800" b="1" cap="al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ru-RU" sz="800" b="1" i="1" cap="al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                                                                                                                            </a:t>
            </a:r>
          </a:p>
          <a:p>
            <a:pPr marL="0" indent="0">
              <a:buNone/>
            </a:pPr>
            <a:endParaRPr lang="ru-RU" sz="800" b="1" cap="all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16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endParaRPr lang="ru-RU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sz="16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ru-RU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1196752"/>
            <a:ext cx="8568952" cy="12024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Каждая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указанных форм предполагает решение определенного круга задач и проблем с использованием единой методологии наставничества, частично видоизмененной с учетом профессиональной деятельности и первоначальных ключевых запросов участников программы</a:t>
            </a: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78577" y="4941168"/>
            <a:ext cx="8568953" cy="165618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Выполнение педагогическим работником дополнительной работы по наставнической деятельности осуществляется с письменного согласия педагогического работника. В обязательном порядке необходимо получить письменное согласие педагогического работника на закрепление за ним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наставника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78578" y="2564904"/>
            <a:ext cx="8568952" cy="216024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 представленные формы могут быть использованы не только для индивидуального взаимодействия (наставник ‒ наставляемый), но и для групповой работы (один наставник ‒ группа наставляемых), при которой круг задач, решаемых с помощью программы наставничества и конкретной формы, остается прежним, но меняется формат взаимодействия ‒ все мероприятия проводятся коллективно с возможностью дополнительной индивидуальной консультации</a:t>
            </a:r>
          </a:p>
        </p:txBody>
      </p:sp>
    </p:spTree>
    <p:extLst>
      <p:ext uri="{BB962C8B-B14F-4D97-AF65-F5344CB8AC3E}">
        <p14:creationId xmlns:p14="http://schemas.microsoft.com/office/powerpoint/2010/main" val="4881145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7504" y="620688"/>
            <a:ext cx="8496944" cy="720080"/>
          </a:xfrm>
        </p:spPr>
        <p:txBody>
          <a:bodyPr>
            <a:normAutofit fontScale="90000"/>
          </a:bodyPr>
          <a:lstStyle/>
          <a:p>
            <a:r>
              <a:rPr lang="ru-RU" sz="1800" b="1" i="1" cap="all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i="1" cap="all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i="1" cap="all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i="1" cap="all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i="1" cap="all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 наставничества применима к различным проблемам, с которыми сталкиваются педагоги в процессе профессионального становления и </a:t>
            </a:r>
            <a:r>
              <a:rPr lang="ru-RU" sz="2200" i="1" cap="all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развития</a:t>
            </a:r>
            <a:endParaRPr lang="ru-RU" sz="2200" i="1" cap="all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1844824"/>
            <a:ext cx="8640959" cy="547260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800" b="1" cap="al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endParaRPr lang="ru-RU" sz="1800" b="1" cap="all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r>
              <a:rPr lang="ru-RU" sz="1800" dirty="0"/>
              <a:t> </a:t>
            </a:r>
          </a:p>
          <a:p>
            <a:pPr marL="109728" indent="0">
              <a:buNone/>
            </a:pPr>
            <a:endParaRPr lang="ru-RU" sz="1800" b="1" cap="all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23528" y="1844824"/>
            <a:ext cx="5112568" cy="489654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9728" indent="0" algn="ctr">
              <a:buNone/>
            </a:pP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Направления помощи в профессиональных 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затруднениях педагогов</a:t>
            </a:r>
            <a:endParaRPr lang="ru-RU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‒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молодой/начинающий педагог;</a:t>
            </a:r>
          </a:p>
          <a:p>
            <a:pPr marL="109728" indent="0" algn="just">
              <a:buNone/>
            </a:pP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‒ педагог, приступивший к работе после длительного перерыва;</a:t>
            </a:r>
          </a:p>
          <a:p>
            <a:pPr marL="109728" indent="0" algn="just">
              <a:buNone/>
            </a:pP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‒ педагог, находящийся в процессе адаптации на новом месте работы;</a:t>
            </a:r>
          </a:p>
          <a:p>
            <a:pPr marL="109728" indent="0" algn="just">
              <a:buNone/>
            </a:pP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‒ педагог, желающий повысить свой профессиональный уровень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предметной области или по определенному направлению деятельности;</a:t>
            </a:r>
          </a:p>
          <a:p>
            <a:pPr marL="109728" indent="0" algn="just">
              <a:buNone/>
            </a:pP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‒ педагог, желающий овладеть современными ИКТ-компетенциями;</a:t>
            </a:r>
          </a:p>
          <a:p>
            <a:pPr marL="109728" indent="0" algn="just">
              <a:buNone/>
            </a:pP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‒ педагог, находящийся в состоянии профессионального, эмоционального выгорания;</a:t>
            </a:r>
          </a:p>
          <a:p>
            <a:pPr marL="109728" indent="0" algn="just">
              <a:buNone/>
            </a:pP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‒ педагог, испытывающий другие профессиональные затруднения и осознающих потребность в наставнике;</a:t>
            </a:r>
          </a:p>
          <a:p>
            <a:pPr marL="109728" indent="0" algn="just">
              <a:buNone/>
            </a:pP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‒ стажер/студент, заключивший договор с обязательством последующего принятия на работу и/или проходящих стажировку/практику в образовательной организации</a:t>
            </a:r>
            <a:endParaRPr lang="ru-RU" sz="1600" dirty="0">
              <a:solidFill>
                <a:srgbClr val="00206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868143" y="1844825"/>
            <a:ext cx="3024335" cy="48965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6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Предметная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область, направления деятельности:</a:t>
            </a:r>
            <a:endParaRPr lang="ru-RU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‒ предметной области:</a:t>
            </a:r>
          </a:p>
          <a:p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преподаватель общеобразовательного цикла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преподаватель общепрофессионального и профессионального цикла;</a:t>
            </a:r>
          </a:p>
          <a:p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‒ мастер производственного обучения</a:t>
            </a:r>
          </a:p>
          <a:p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‒ 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воспитательная деятельность; </a:t>
            </a:r>
            <a:endParaRPr lang="ru-RU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‒ 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внеурочная деятельность; </a:t>
            </a:r>
            <a:endParaRPr lang="ru-RU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‒ 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дополнительное образование; </a:t>
            </a:r>
            <a:endParaRPr lang="ru-RU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‒ 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родителями 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16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solidFill>
                  <a:srgbClr val="002060"/>
                </a:solidFill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765046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980728"/>
            <a:ext cx="8640959" cy="547260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400" b="1" i="1" cap="all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Структурные компоненты системы (целевой модели) наставничества педагогических работников в образовательной организации </a:t>
            </a:r>
            <a:endParaRPr lang="ru-RU" sz="2400" b="1" i="1" cap="all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sz="2400" b="1" i="1" cap="all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sz="2400" b="1" i="1" cap="all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sz="2400" b="1" i="1" cap="all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4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7504" y="620688"/>
            <a:ext cx="8496944" cy="720080"/>
          </a:xfrm>
        </p:spPr>
        <p:txBody>
          <a:bodyPr>
            <a:normAutofit fontScale="90000"/>
          </a:bodyPr>
          <a:lstStyle/>
          <a:p>
            <a:r>
              <a:rPr lang="ru-RU" sz="1800" b="1" i="1" cap="all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i="1" cap="all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i="1" cap="all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i="1" cap="all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100" i="1" dirty="0">
              <a:solidFill>
                <a:srgbClr val="0066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39552" y="2348880"/>
            <a:ext cx="3024336" cy="15876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cap="all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Внешний </a:t>
            </a:r>
            <a:r>
              <a:rPr lang="ru-RU" b="1" cap="all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контур: федеральный уровень </a:t>
            </a:r>
            <a:endParaRPr lang="ru-RU" b="1" cap="all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059832" y="3302375"/>
            <a:ext cx="3168352" cy="161677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cap="all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Внешний контур: региональный уровень </a:t>
            </a:r>
          </a:p>
          <a:p>
            <a:pPr algn="ctr"/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5436096" y="4653136"/>
            <a:ext cx="3246177" cy="158417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cap="all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Внутренний контур: образовательная организация </a:t>
            </a: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89099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8" grpId="0" animBg="1"/>
      <p:bldP spid="9" grpId="0" animBg="1"/>
      <p:bldP spid="1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7504" y="620688"/>
            <a:ext cx="8496944" cy="720080"/>
          </a:xfrm>
        </p:spPr>
        <p:txBody>
          <a:bodyPr>
            <a:normAutofit fontScale="90000"/>
          </a:bodyPr>
          <a:lstStyle/>
          <a:p>
            <a:r>
              <a:rPr lang="ru-RU" sz="1800" b="1" i="1" cap="all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i="1" cap="all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i="1" cap="all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i="1" cap="all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100" i="1" dirty="0">
              <a:solidFill>
                <a:srgbClr val="0066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2" y="620688"/>
            <a:ext cx="8712968" cy="5832648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2400" b="1" i="1" cap="all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внешний контур: </a:t>
            </a:r>
            <a:r>
              <a:rPr lang="ru-RU" sz="2000" b="1" i="1" cap="all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уровень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1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ФГАОУ ДПО «Академия Министерства просвещения Российской Федерации» </a:t>
            </a:r>
            <a:endParaRPr lang="ru-RU" sz="18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endParaRPr lang="ru-RU" sz="1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ru-RU" sz="1800" b="1" i="1" cap="all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Цель </a:t>
            </a:r>
            <a:r>
              <a:rPr lang="ru-RU" sz="1800" b="1" i="1" cap="all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деятельности: </a:t>
            </a:r>
            <a:endParaRPr lang="ru-RU" sz="1800" b="1" i="1" cap="all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- разработка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сопровождение применения системы (целевой модели) наставничества педагогических работников в образовательных 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организациях </a:t>
            </a:r>
          </a:p>
          <a:p>
            <a:pPr marL="0" indent="0" algn="just">
              <a:spcBef>
                <a:spcPts val="1200"/>
              </a:spcBef>
              <a:buNone/>
            </a:pPr>
            <a:r>
              <a:rPr lang="ru-RU" sz="1800" b="1" i="1" cap="all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Задачи </a:t>
            </a:r>
            <a:r>
              <a:rPr lang="ru-RU" sz="1800" b="1" i="1" cap="all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</a:t>
            </a:r>
            <a:r>
              <a:rPr lang="ru-RU" sz="18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- осуществлять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информационно-методическую поддержку реализации системы (целевой модели), включая создание и ведение информационного ресурса, посвященного наставничеству педагогических работников; </a:t>
            </a:r>
            <a:endParaRPr lang="ru-RU" sz="16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- проводить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апробацию и осуществлять сопровождение школ, реализующих систему (целевую модель) наставничества на всех этапах внедрения; </a:t>
            </a:r>
            <a:endParaRPr lang="ru-RU" sz="16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- выполнять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функции федерального оператора реализации системы (целевой модели) наставничества при ее внедрении во всех субъектах Российской Федерации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 algn="just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- вести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реестр образовательных программ дополнительного профессионального педагогического образования (далее – ФРОП ДППО), в том числе по наставничеству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- проводить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различные мероприятия (</a:t>
            </a:r>
            <a:r>
              <a:rPr lang="ru-RU" sz="1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вебинары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конференции) по внедрению системы (целевой модели) наставничества и методической поддержки системы наставничества в целом</a:t>
            </a:r>
            <a:endParaRPr lang="ru-RU" sz="1600" b="1" cap="all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7504" y="-17971"/>
            <a:ext cx="871296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300"/>
              </a:spcBef>
              <a:buClr>
                <a:srgbClr val="9BBB59"/>
              </a:buClr>
            </a:pP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Структурные компоненты системы (целевой модели) наставничества </a:t>
            </a:r>
            <a:r>
              <a:rPr lang="ru-RU" sz="1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 в ПОО</a:t>
            </a:r>
            <a:endParaRPr lang="ru-RU" sz="1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2747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7504" y="620688"/>
            <a:ext cx="8496944" cy="720080"/>
          </a:xfrm>
        </p:spPr>
        <p:txBody>
          <a:bodyPr>
            <a:normAutofit fontScale="90000"/>
          </a:bodyPr>
          <a:lstStyle/>
          <a:p>
            <a:r>
              <a:rPr lang="ru-RU" sz="1800" b="1" i="1" cap="all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i="1" cap="all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i="1" cap="all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i="1" cap="all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100" i="1" dirty="0">
              <a:solidFill>
                <a:srgbClr val="0066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620688"/>
            <a:ext cx="8640959" cy="5832648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2400" b="1" i="1" cap="all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внешний </a:t>
            </a:r>
            <a:r>
              <a:rPr lang="ru-RU" sz="2400" b="1" i="1" cap="all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контур: </a:t>
            </a:r>
            <a:r>
              <a:rPr lang="ru-RU" sz="2000" b="1" i="1" cap="all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</a:t>
            </a:r>
            <a:r>
              <a:rPr lang="ru-RU" sz="2000" b="1" i="1" cap="all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</a:t>
            </a:r>
            <a:endParaRPr lang="ru-RU" sz="2000" b="1" i="1" cap="all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ru-RU" sz="1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ГБУ </a:t>
            </a:r>
            <a:r>
              <a:rPr lang="ru-RU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ДПО </a:t>
            </a:r>
            <a:r>
              <a:rPr lang="ru-RU" sz="1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 «Ростовский </a:t>
            </a:r>
            <a:r>
              <a:rPr lang="ru-RU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институт повышения квалификации и профессиональной переподготовки работников образования» (далее – Институт) оказывает содействие при внедрении (применении) системы (целевой модели) наставничества на региональном уровне по вопросам</a:t>
            </a:r>
            <a:r>
              <a:rPr lang="ru-RU" sz="1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180000" indent="0" algn="just">
              <a:spcBef>
                <a:spcPts val="600"/>
              </a:spcBef>
              <a:buNone/>
            </a:pP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информационно-аналитического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научно-методического, учебно-методического сопровождения реализации дополнительных профессиональных программ (повышения квалификации) по направлению «Наставничество педагогических работников в образовательных организациях» и др.; </a:t>
            </a:r>
            <a:endParaRPr lang="ru-RU" sz="16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0000" indent="0" algn="just">
              <a:spcBef>
                <a:spcPts val="600"/>
              </a:spcBef>
              <a:buNone/>
            </a:pP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проведения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курсов повышения квалификации для специалистов </a:t>
            </a:r>
            <a:r>
              <a:rPr lang="ru-RU" sz="1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стажировочных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площадок по вопросам внедрения системы наставничества; </a:t>
            </a:r>
            <a:endParaRPr lang="ru-RU" sz="16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0000" indent="0" algn="just">
              <a:spcBef>
                <a:spcPts val="600"/>
              </a:spcBef>
              <a:buNone/>
            </a:pP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организации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 профессиональных сообществ педагогических работников (ассоциаций) на региональном и/или федеральном уровне на основе информационно-коммуникационных технологий; </a:t>
            </a:r>
            <a:endParaRPr lang="ru-RU" sz="16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0000" indent="0" algn="just">
              <a:spcBef>
                <a:spcPts val="600"/>
              </a:spcBef>
              <a:buNone/>
            </a:pP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формирования системы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методического сопровождения освоения программ дополнительного профессионального педагогического образования с использованием индивидуальных образовательных маршрутов на основе выявленных дефицитов профессиональных компетенций, в том числе с применением сетевых форм реализации программ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180000" indent="0" algn="just">
              <a:spcBef>
                <a:spcPts val="600"/>
              </a:spcBef>
              <a:buNone/>
            </a:pP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помощи в переносе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приобретенных (усовершенствованных) профессиональных компетенций в ежедневную педагогическую практику; </a:t>
            </a:r>
            <a:endParaRPr lang="ru-RU" sz="16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0000" indent="0" algn="just">
              <a:spcBef>
                <a:spcPts val="600"/>
              </a:spcBef>
              <a:buNone/>
            </a:pP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выявления, систематизации, отбора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6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диссеминирования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новых рациональных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эффективных практик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наставничества</a:t>
            </a:r>
            <a:endParaRPr lang="ru-RU" sz="1600" b="1" cap="all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7504" y="-17971"/>
            <a:ext cx="871296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300"/>
              </a:spcBef>
              <a:buClr>
                <a:srgbClr val="9BBB59"/>
              </a:buClr>
            </a:pP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Структурные компоненты системы (целевой модели) наставничества </a:t>
            </a:r>
            <a:r>
              <a:rPr lang="ru-RU" sz="1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 в ПОО</a:t>
            </a:r>
            <a:endParaRPr lang="ru-RU" sz="1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7986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7504" y="620688"/>
            <a:ext cx="8496944" cy="720080"/>
          </a:xfrm>
        </p:spPr>
        <p:txBody>
          <a:bodyPr>
            <a:normAutofit fontScale="90000"/>
          </a:bodyPr>
          <a:lstStyle/>
          <a:p>
            <a:r>
              <a:rPr lang="ru-RU" sz="1800" b="1" i="1" cap="all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i="1" cap="all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i="1" cap="all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i="1" cap="all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100" i="1" dirty="0">
              <a:solidFill>
                <a:srgbClr val="0066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620688"/>
            <a:ext cx="8640959" cy="583264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b="1" i="1" cap="all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Внутренний </a:t>
            </a:r>
            <a:r>
              <a:rPr lang="ru-RU" sz="2400" b="1" i="1" cap="all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контур: </a:t>
            </a:r>
            <a:endParaRPr lang="ru-RU" sz="2400" b="1" i="1" cap="all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b="1" i="1" cap="all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образовательная </a:t>
            </a:r>
            <a:r>
              <a:rPr lang="ru-RU" sz="2000" b="1" i="1" cap="all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</a:t>
            </a:r>
            <a:endParaRPr lang="ru-RU" sz="2000" b="1" i="1" cap="all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spcBef>
                <a:spcPts val="0"/>
              </a:spcBef>
              <a:buNone/>
            </a:pPr>
            <a:r>
              <a:rPr lang="ru-RU" sz="1800" dirty="0" smtClean="0">
                <a:solidFill>
                  <a:srgbClr val="002060"/>
                </a:solidFill>
              </a:rPr>
              <a:t> 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109728" indent="0">
              <a:spcBef>
                <a:spcPts val="0"/>
              </a:spcBef>
              <a:buNone/>
            </a:pPr>
            <a:r>
              <a:rPr lang="ru-RU" sz="1600" b="1" i="1" cap="all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Профессиональная образовательная организация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109728" indent="0">
              <a:spcBef>
                <a:spcPts val="600"/>
              </a:spcBef>
              <a:buNone/>
            </a:pP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издает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локальные акты о внедрении и реализации системы (целевой модели) наставничества, принимает Положение о системе наставничества педагогических работников в образовательной организации, дорожную карту по его реализации и другие 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документы</a:t>
            </a:r>
          </a:p>
          <a:p>
            <a:pPr marL="109728" indent="0">
              <a:spcBef>
                <a:spcPts val="600"/>
              </a:spcBef>
              <a:buNone/>
            </a:pP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организует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контакты с различными структурами по проблемам наставничества во внешнем контуре (заключение договоров о сотрудничестве, о социальном партнерстве, проведение координационных совещаний, участие в конференциях, форумах, </a:t>
            </a:r>
            <a:r>
              <a:rPr lang="ru-RU" sz="1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вебинарах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семинарах по проблемам наставничества и т.п.). </a:t>
            </a:r>
            <a:endParaRPr lang="ru-RU" sz="16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spcBef>
                <a:spcPts val="600"/>
              </a:spcBef>
              <a:buNone/>
            </a:pP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осуществляет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организационное, учебно-методическое, материально-техническое, инфраструктурное обеспечение системы (целевой модели) наставничества. </a:t>
            </a:r>
            <a:endParaRPr lang="ru-RU" sz="16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spcBef>
                <a:spcPts val="600"/>
              </a:spcBef>
              <a:buNone/>
            </a:pP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создает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 по координации и мониторингу реализации системы (целевой модели) наставничества. </a:t>
            </a:r>
            <a:endParaRPr lang="ru-RU" sz="16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spcBef>
                <a:spcPts val="1200"/>
              </a:spcBef>
              <a:buNone/>
            </a:pPr>
            <a:r>
              <a:rPr lang="ru-RU" sz="1600" b="1" i="1" cap="all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 </a:t>
            </a:r>
            <a:r>
              <a:rPr lang="ru-RU" sz="1600" b="1" i="1" cap="all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образовательной </a:t>
            </a:r>
            <a:r>
              <a:rPr lang="ru-RU" sz="1600" b="1" i="1" cap="all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организации:</a:t>
            </a:r>
          </a:p>
          <a:p>
            <a:pPr marL="109728" indent="0">
              <a:spcBef>
                <a:spcPts val="600"/>
              </a:spcBef>
              <a:buNone/>
            </a:pP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осуществляет общие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руководство и контроль за организацией и реализацией системы (целевой модели) 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наставничества</a:t>
            </a:r>
          </a:p>
          <a:p>
            <a:pPr marL="109728" indent="0">
              <a:buNone/>
            </a:pPr>
            <a:endParaRPr lang="ru-RU" sz="1800" b="1" cap="all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7504" y="-17971"/>
            <a:ext cx="871296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300"/>
              </a:spcBef>
              <a:buClr>
                <a:srgbClr val="9BBB59"/>
              </a:buClr>
            </a:pP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Структурные компоненты системы (целевой модели) наставничества </a:t>
            </a:r>
            <a:r>
              <a:rPr lang="ru-RU" sz="1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 в ПОО</a:t>
            </a:r>
            <a:endParaRPr lang="ru-RU" sz="1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6935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7504" y="476672"/>
            <a:ext cx="8496944" cy="720080"/>
          </a:xfrm>
        </p:spPr>
        <p:txBody>
          <a:bodyPr>
            <a:normAutofit fontScale="90000"/>
          </a:bodyPr>
          <a:lstStyle/>
          <a:p>
            <a:r>
              <a:rPr lang="ru-RU" sz="1800" b="1" i="1" cap="all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i="1" cap="all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i="1" cap="all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i="1" cap="all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b="1" i="1" cap="all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Внутренний </a:t>
            </a:r>
            <a:r>
              <a:rPr lang="ru-RU" sz="2700" b="1" i="1" cap="all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контур: </a:t>
            </a:r>
            <a:br>
              <a:rPr lang="ru-RU" sz="2700" b="1" i="1" cap="all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b="1" i="1" cap="all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образовательная организация</a:t>
            </a:r>
            <a:r>
              <a:rPr lang="ru-RU" sz="2200" b="1" i="1" cap="all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200" b="1" i="1" cap="all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i="1" cap="all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200" b="1" i="1" cap="all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200" i="1" dirty="0">
              <a:solidFill>
                <a:srgbClr val="0066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98396" y="1196752"/>
            <a:ext cx="8640959" cy="547260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600" b="1" i="1" cap="all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Куратор </a:t>
            </a:r>
            <a:r>
              <a:rPr lang="ru-RU" sz="1600" b="1" i="1" cap="all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реализации программ </a:t>
            </a:r>
            <a:r>
              <a:rPr lang="ru-RU" sz="1600" b="1" i="1" cap="all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наставничества</a:t>
            </a:r>
          </a:p>
          <a:p>
            <a:pPr marL="109728" indent="0">
              <a:buNone/>
            </a:pP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‒ своевременно (не менее одного раза в год) 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актуализирует</a:t>
            </a:r>
          </a:p>
          <a:p>
            <a:pPr marL="109728" indent="0">
              <a:buNone/>
            </a:pP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информацию о наличии в образовательной организации </a:t>
            </a:r>
            <a:endParaRPr lang="ru-RU" sz="16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педагогов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которых необходимо включить в наставническую </a:t>
            </a:r>
            <a:endParaRPr lang="ru-RU" sz="16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деятельность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качестве наставляемых; </a:t>
            </a:r>
          </a:p>
          <a:p>
            <a:pPr marL="109728" indent="0">
              <a:buNone/>
            </a:pP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‒ организовывает разработку персонализированных программ </a:t>
            </a:r>
            <a:endParaRPr lang="ru-RU" sz="16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наставничества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marL="109728" indent="0" algn="just">
              <a:buNone/>
            </a:pP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‒ осуществляет мониторинг эффективности и результативности системы (целевой модели) наставничества, формирует итоговый аналитический отчет по внедрению системы (целевой модели) наставничества; </a:t>
            </a:r>
          </a:p>
          <a:p>
            <a:pPr marL="109728" indent="0" algn="just">
              <a:buNone/>
            </a:pP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‒ осуществляет координацию деятельности по наставничеству с ответственными и </a:t>
            </a:r>
            <a:endParaRPr lang="ru-RU" sz="16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 algn="just">
              <a:buNone/>
            </a:pP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неформальными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представителями региональной системы наставничества, с сетевыми педагогическими сообществами; </a:t>
            </a:r>
          </a:p>
          <a:p>
            <a:pPr marL="109728" indent="0" algn="just">
              <a:buNone/>
            </a:pP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‒ принимает (совместно с системным администратором) участие в наполнении рубрики (странички) «Наставничество» на официальном сайте образовательной организации различной информацией (событийная, новостная, методическая, правовая и пр.); </a:t>
            </a:r>
          </a:p>
          <a:p>
            <a:pPr marL="109728" indent="0" algn="just">
              <a:buNone/>
            </a:pP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‒ инициирует публичные мероприятия по популяризации системы наставничества педагогических 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работников;</a:t>
            </a:r>
          </a:p>
          <a:p>
            <a:pPr marL="109728" indent="0" algn="just">
              <a:buNone/>
            </a:pP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‒</a:t>
            </a:r>
            <a:r>
              <a:rPr lang="ru-RU" sz="1600" b="1" i="1" cap="all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работает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тесном взаимодействии с первичной профсоюзной организацией или территориальной профсоюзной организацией</a:t>
            </a:r>
            <a:endParaRPr lang="ru-RU" sz="1600" b="1" i="1" cap="all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7504" y="-17971"/>
            <a:ext cx="871296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300"/>
              </a:spcBef>
              <a:buClr>
                <a:srgbClr val="9BBB59"/>
              </a:buClr>
            </a:pP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Структурные компоненты системы (целевой модели) наставничества </a:t>
            </a:r>
            <a:r>
              <a:rPr lang="ru-RU" sz="1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 в ПОО</a:t>
            </a:r>
            <a:endParaRPr lang="ru-RU" sz="1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012160" y="764704"/>
            <a:ext cx="2880320" cy="244827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000" indent="0" algn="just">
              <a:spcBef>
                <a:spcPts val="0"/>
              </a:spcBef>
              <a:buNone/>
            </a:pPr>
            <a:endParaRPr lang="ru-RU" sz="1400" b="1" dirty="0" smtClean="0">
              <a:solidFill>
                <a:srgbClr val="F3E5E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000" indent="0" algn="just">
              <a:spcBef>
                <a:spcPts val="0"/>
              </a:spcBef>
              <a:buNone/>
            </a:pPr>
            <a:r>
              <a:rPr lang="ru-RU" sz="13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зависимости от особенностей работы </a:t>
            </a:r>
            <a:r>
              <a:rPr lang="ru-RU" sz="13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образовательной </a:t>
            </a:r>
            <a:r>
              <a:rPr lang="ru-RU" sz="1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организации и от количества наставников/наставляемых могут создаваться структуры либо определяться ответственные лица, например, куратор реализации программ наставничества, который назначается руководителем образовательной организации из числа заместителей </a:t>
            </a:r>
            <a:r>
              <a:rPr lang="ru-RU" sz="13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руководителя</a:t>
            </a:r>
            <a:endParaRPr lang="ru-RU" sz="13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endParaRPr lang="ru-RU" sz="2000" b="1" cap="all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733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7504" y="620688"/>
            <a:ext cx="8496944" cy="720080"/>
          </a:xfrm>
        </p:spPr>
        <p:txBody>
          <a:bodyPr>
            <a:normAutofit fontScale="90000"/>
          </a:bodyPr>
          <a:lstStyle/>
          <a:p>
            <a:r>
              <a:rPr lang="ru-RU" sz="1800" b="1" i="1" cap="all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i="1" cap="all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i="1" cap="all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i="1" cap="all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100" i="1" dirty="0">
              <a:solidFill>
                <a:srgbClr val="0066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620688"/>
            <a:ext cx="8640959" cy="583264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b="1" i="1" cap="all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Внутренний </a:t>
            </a:r>
            <a:r>
              <a:rPr lang="ru-RU" sz="2400" b="1" i="1" cap="all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контур: </a:t>
            </a:r>
            <a:endParaRPr lang="ru-RU" sz="2400" b="1" i="1" cap="all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b="1" i="1" cap="all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образовательная </a:t>
            </a:r>
            <a:r>
              <a:rPr lang="ru-RU" sz="2000" b="1" i="1" cap="all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</a:t>
            </a:r>
            <a:endParaRPr lang="ru-RU" sz="2000" b="1" i="1" cap="all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spcBef>
                <a:spcPts val="0"/>
              </a:spcBef>
              <a:buNone/>
            </a:pPr>
            <a:r>
              <a:rPr lang="ru-RU" sz="1800" dirty="0" smtClean="0">
                <a:solidFill>
                  <a:srgbClr val="002060"/>
                </a:solidFill>
              </a:rPr>
              <a:t> 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109728" indent="0">
              <a:buNone/>
            </a:pPr>
            <a:r>
              <a:rPr lang="ru-RU" sz="1800" b="1" i="1" cap="all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Методическое объединение (МО)/совет </a:t>
            </a:r>
          </a:p>
          <a:p>
            <a:pPr marL="109728" indent="0">
              <a:buNone/>
            </a:pPr>
            <a:r>
              <a:rPr lang="ru-RU" sz="1800" b="1" i="1" cap="all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наставников</a:t>
            </a:r>
          </a:p>
          <a:p>
            <a:pPr marL="109728" indent="0">
              <a:buNone/>
            </a:pPr>
            <a:r>
              <a:rPr lang="ru-RU" sz="1800" b="1" i="1" cap="all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i="1" cap="all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</a:t>
            </a: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- </a:t>
            </a: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осуществление </a:t>
            </a:r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текущего руководства </a:t>
            </a: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реализацией</a:t>
            </a:r>
          </a:p>
          <a:p>
            <a:pPr marL="109728" indent="0">
              <a:buNone/>
            </a:pPr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персонализированных </a:t>
            </a:r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 </a:t>
            </a: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наставничества</a:t>
            </a:r>
          </a:p>
          <a:p>
            <a:pPr marL="36000" indent="0" algn="just">
              <a:spcBef>
                <a:spcPts val="1200"/>
              </a:spcBef>
              <a:buNone/>
            </a:pPr>
            <a:r>
              <a:rPr lang="ru-RU" sz="1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Задачи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 algn="just">
              <a:buNone/>
            </a:pPr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1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принимать участие в разработке локальных актов и иных документов </a:t>
            </a:r>
            <a:r>
              <a:rPr lang="ru-RU" sz="11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ПОО в </a:t>
            </a:r>
            <a:r>
              <a:rPr lang="ru-RU" sz="11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сфере наставничества педагогических работников (совместно с первичной профсоюзной организацией); </a:t>
            </a:r>
          </a:p>
          <a:p>
            <a:pPr marL="109728" indent="0" algn="just">
              <a:buNone/>
            </a:pPr>
            <a:r>
              <a:rPr lang="ru-RU" sz="11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принимать участие в разработке и апробации персонализированных программ наставничества педагогических работников; </a:t>
            </a:r>
          </a:p>
          <a:p>
            <a:pPr marL="109728" indent="0" algn="just">
              <a:buNone/>
            </a:pPr>
            <a:r>
              <a:rPr lang="ru-RU" sz="11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помогать подбирать и закреплять пары (группы) наставников и наставляемых по определенным вопросам (предметное содержание, методика обучения и преподавания, воспитательная деятельность, организация урочной и внеурочной деятельности, психолого-педагогическое сопровождение наставляемых и наставников, работа с родителями, связь с системой дополнительного образования и т.п.); </a:t>
            </a:r>
          </a:p>
          <a:p>
            <a:pPr marL="109728" indent="0" algn="just">
              <a:buNone/>
            </a:pPr>
            <a:r>
              <a:rPr lang="ru-RU" sz="11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анализировать результаты диагностики профессиональных затруднений и вносить соответствующие корректировки в персонализированные программы наставничества; </a:t>
            </a:r>
          </a:p>
          <a:p>
            <a:pPr marL="109728" indent="0" algn="just">
              <a:buNone/>
            </a:pPr>
            <a:r>
              <a:rPr lang="ru-RU" sz="11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осуществлять подготовку участников персонализированных программ наставничества к конкурсам профессионального мастерства, форумам, научно-практическим конференциям, фестивалям и т.д.; </a:t>
            </a:r>
          </a:p>
          <a:p>
            <a:pPr marL="109728" indent="0" algn="just">
              <a:buNone/>
            </a:pPr>
            <a:r>
              <a:rPr lang="ru-RU" sz="11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осуществлять организационно-педагогическое, учебно-методическое, материально-техническое, инфраструктурное/логистическое обеспечение реализации персонализированных программ наставничества педагогических работников в образовательной организации; </a:t>
            </a:r>
          </a:p>
          <a:p>
            <a:pPr marL="109728" indent="0" algn="just">
              <a:buNone/>
            </a:pPr>
            <a:r>
              <a:rPr lang="ru-RU" sz="11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участвовать в мониторинговых и оценочных процедурах хода реализации персонализированных программ наставничества; </a:t>
            </a:r>
          </a:p>
          <a:p>
            <a:pPr marL="109728" indent="0" algn="just">
              <a:buNone/>
            </a:pPr>
            <a:r>
              <a:rPr lang="ru-RU" sz="11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являться переговорной площадкой, осуществлять консультационные, согласовательные, в том числе  функции медиатора; </a:t>
            </a:r>
          </a:p>
          <a:p>
            <a:pPr marL="109728" indent="0" algn="just">
              <a:buNone/>
            </a:pPr>
            <a:r>
              <a:rPr lang="ru-RU" sz="11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участвовать в разработке системы поощрения (материального и нематериального стимулирования) наставников и наставляемых; </a:t>
            </a:r>
          </a:p>
          <a:p>
            <a:pPr marL="109728" indent="0" algn="just">
              <a:buNone/>
            </a:pPr>
            <a:r>
              <a:rPr lang="ru-RU" sz="11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участвовать в формировании банка лучших практик наставничества педагогических работников</a:t>
            </a:r>
            <a:endParaRPr lang="ru-RU" sz="1100" b="1" i="1" cap="all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7504" y="-17971"/>
            <a:ext cx="871296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300"/>
              </a:spcBef>
              <a:buClr>
                <a:srgbClr val="9BBB59"/>
              </a:buClr>
            </a:pP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Структурные компоненты системы (целевой модели) наставничества </a:t>
            </a:r>
            <a:r>
              <a:rPr lang="ru-RU" sz="1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 в ПОО</a:t>
            </a:r>
            <a:endParaRPr lang="ru-RU" sz="1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084168" y="764704"/>
            <a:ext cx="2874966" cy="25202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1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ерсонализированная программа наставничества </a:t>
            </a:r>
            <a:r>
              <a:rPr lang="ru-RU" sz="1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педагогических </a:t>
            </a:r>
            <a:r>
              <a:rPr lang="ru-RU" sz="1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работников (ППН) - </a:t>
            </a:r>
            <a:r>
              <a:rPr lang="ru-RU" sz="1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краткосрочная </a:t>
            </a:r>
            <a:r>
              <a:rPr lang="ru-RU" sz="1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персонализированная </a:t>
            </a:r>
            <a:r>
              <a:rPr lang="ru-RU" sz="1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(от 3 месяцев до 1 года), включающая описание форм и видов </a:t>
            </a:r>
            <a:r>
              <a:rPr lang="ru-RU" sz="1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настав-</a:t>
            </a:r>
            <a:r>
              <a:rPr lang="ru-RU" sz="12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ничества</a:t>
            </a:r>
            <a:r>
              <a:rPr lang="ru-RU" sz="1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участников наставнической </a:t>
            </a:r>
            <a:r>
              <a:rPr lang="ru-RU" sz="1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</a:t>
            </a:r>
            <a:r>
              <a:rPr lang="ru-RU" sz="1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направления настав-</a:t>
            </a:r>
            <a:r>
              <a:rPr lang="ru-RU" sz="12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нической</a:t>
            </a:r>
            <a:r>
              <a:rPr lang="ru-RU" sz="1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 и перечень мероприятий, нацеленных на устранение выявленных </a:t>
            </a:r>
            <a:r>
              <a:rPr lang="ru-RU" sz="12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профессио-нальных</a:t>
            </a:r>
            <a:r>
              <a:rPr lang="ru-RU" sz="1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затруднений </a:t>
            </a:r>
            <a:r>
              <a:rPr lang="ru-RU" sz="1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наставляемого </a:t>
            </a:r>
            <a:r>
              <a:rPr lang="ru-RU" sz="1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на поддержку его сильных сторон</a:t>
            </a:r>
          </a:p>
        </p:txBody>
      </p:sp>
    </p:spTree>
    <p:extLst>
      <p:ext uri="{BB962C8B-B14F-4D97-AF65-F5344CB8AC3E}">
        <p14:creationId xmlns:p14="http://schemas.microsoft.com/office/powerpoint/2010/main" val="1941522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7504" y="620688"/>
            <a:ext cx="8496944" cy="720080"/>
          </a:xfrm>
        </p:spPr>
        <p:txBody>
          <a:bodyPr>
            <a:normAutofit fontScale="90000"/>
          </a:bodyPr>
          <a:lstStyle/>
          <a:p>
            <a:r>
              <a:rPr lang="ru-RU" sz="1800" b="1" i="1" cap="all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i="1" cap="all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i="1" cap="all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i="1" cap="all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100" i="1" dirty="0">
              <a:solidFill>
                <a:srgbClr val="0066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539552" y="620688"/>
            <a:ext cx="8352927" cy="583264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800" b="1" i="1" cap="all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1800" b="1" i="1" cap="all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Тьюторство</a:t>
            </a:r>
            <a:r>
              <a:rPr lang="ru-RU" sz="1800" b="1" i="1" cap="all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i="1" cap="all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одна из форм сопровождения профессионального </a:t>
            </a:r>
            <a:r>
              <a:rPr lang="ru-RU" sz="1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развития </a:t>
            </a:r>
            <a:r>
              <a:rPr lang="ru-RU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педагогического работника:</a:t>
            </a:r>
          </a:p>
          <a:p>
            <a:pPr marL="0" indent="0">
              <a:buNone/>
            </a:pPr>
            <a:r>
              <a:rPr lang="ru-RU" sz="1800" dirty="0" smtClean="0"/>
              <a:t> </a:t>
            </a:r>
          </a:p>
          <a:p>
            <a:pPr marL="0" indent="0" algn="just">
              <a:buNone/>
            </a:pPr>
            <a:r>
              <a:rPr lang="ru-RU" sz="1800" dirty="0" smtClean="0"/>
              <a:t>   </a:t>
            </a: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оказание методической </a:t>
            </a:r>
            <a:r>
              <a:rPr lang="ru-RU" sz="1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помощь при </a:t>
            </a:r>
            <a:endParaRPr lang="ru-RU" sz="18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разработке </a:t>
            </a:r>
            <a:r>
              <a:rPr lang="ru-RU" sz="1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реализации индивидуальных </a:t>
            </a:r>
            <a:endParaRPr lang="ru-RU" sz="18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образовательных </a:t>
            </a:r>
            <a:r>
              <a:rPr lang="ru-RU" sz="1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маршрутов с учетом </a:t>
            </a:r>
            <a:endParaRPr lang="ru-RU" sz="18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выявленных </a:t>
            </a:r>
            <a:r>
              <a:rPr lang="ru-RU" sz="1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дефицитов профессиональных </a:t>
            </a:r>
            <a:endParaRPr lang="ru-RU" sz="18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компетенций </a:t>
            </a:r>
            <a:r>
              <a:rPr lang="ru-RU" sz="1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педагогического работника</a:t>
            </a:r>
            <a:endParaRPr lang="ru-RU" sz="1800" b="1" i="1" cap="all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7504" y="-17971"/>
            <a:ext cx="871296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300"/>
              </a:spcBef>
              <a:buClr>
                <a:srgbClr val="9BBB59"/>
              </a:buClr>
            </a:pPr>
            <a:r>
              <a:rPr lang="ru-RU" sz="1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Элементы региональной 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системы (целевой модели) наставничества </a:t>
            </a:r>
            <a:r>
              <a:rPr lang="ru-RU" sz="1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 </a:t>
            </a:r>
            <a:endParaRPr lang="ru-RU" sz="1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004048" y="1052736"/>
            <a:ext cx="3739062" cy="244827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1200" b="1" i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200" b="1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200" b="1" i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200" b="1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200" b="1" i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200" b="1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200" b="1" i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200" b="1" i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Тьютор</a:t>
            </a:r>
            <a:r>
              <a:rPr lang="ru-RU" sz="12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работник Центра непрерывного повышения профессионального мастерства педагогических работников ГБУ ДПО РО «Ростовский институт повышения квалификации и профессиональной переподготовки работников образования», обеспечивающий персональное сопровождение педагогических работников в системе </a:t>
            </a:r>
            <a:r>
              <a:rPr lang="ru-RU" sz="1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среднего </a:t>
            </a:r>
            <a:r>
              <a:rPr lang="ru-RU" sz="1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профессионального </a:t>
            </a:r>
            <a:r>
              <a:rPr lang="ru-RU" sz="1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</a:t>
            </a:r>
            <a:r>
              <a:rPr lang="ru-RU" sz="1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принимающий активное участие в процессе повышения квалификации (освоения содержания программ дополнительной профессиональной переподготовки) и роста педагогического мастерства </a:t>
            </a:r>
            <a:r>
              <a:rPr lang="ru-RU" sz="1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педагогов</a:t>
            </a:r>
            <a:endParaRPr lang="ru-RU" sz="1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2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2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2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23528" y="3140968"/>
            <a:ext cx="811873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8000"/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- работа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направлениям педагогической </a:t>
            </a:r>
            <a:endParaRPr lang="ru-RU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8000"/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педагога во взаимосвязи с кураторами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реализации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персонали-зированных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наставничества</a:t>
            </a:r>
          </a:p>
          <a:p>
            <a:pPr marL="108000"/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- знание и использование  эффективных ресурсов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профессионального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развития педагога: имеющихся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стажировочных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площадок, ресурсов неформального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информального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образования (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педагогические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сообщества, клубы, конференции, ярмарки инноваций и др.), которые могут быть предложены в дорожной карте в рамках реализации индивидуального образовательного маршрута</a:t>
            </a:r>
          </a:p>
        </p:txBody>
      </p:sp>
    </p:spTree>
    <p:extLst>
      <p:ext uri="{BB962C8B-B14F-4D97-AF65-F5344CB8AC3E}">
        <p14:creationId xmlns:p14="http://schemas.microsoft.com/office/powerpoint/2010/main" val="1643835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7504" y="620688"/>
            <a:ext cx="8496944" cy="720080"/>
          </a:xfrm>
        </p:spPr>
        <p:txBody>
          <a:bodyPr>
            <a:normAutofit fontScale="90000"/>
          </a:bodyPr>
          <a:lstStyle/>
          <a:p>
            <a:r>
              <a:rPr lang="ru-RU" sz="1800" b="1" i="1" cap="all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i="1" cap="all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i="1" cap="all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i="1" cap="all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100" i="1" dirty="0">
              <a:solidFill>
                <a:srgbClr val="0066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95536" y="620688"/>
            <a:ext cx="8496943" cy="583264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800" b="1" i="1" cap="all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Индивидуальный </a:t>
            </a:r>
            <a:r>
              <a:rPr lang="ru-RU" sz="1800" b="1" i="1" cap="all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образовательный </a:t>
            </a:r>
            <a:endParaRPr lang="ru-RU" sz="1800" b="1" i="1" cap="all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800" b="1" i="1" cap="all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маршрут наставляемого</a:t>
            </a:r>
            <a:endParaRPr lang="ru-RU" sz="18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8000" indent="0">
              <a:spcBef>
                <a:spcPts val="600"/>
              </a:spcBef>
              <a:buNone/>
            </a:pP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самоопределение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саморефлексия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педагога 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108000" indent="0">
              <a:spcBef>
                <a:spcPts val="600"/>
              </a:spcBef>
              <a:buNone/>
            </a:pP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диагностика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(самодиагностика) достижений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marL="108000" indent="0">
              <a:spcBef>
                <a:spcPts val="0"/>
              </a:spcBef>
              <a:buNone/>
            </a:pP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достоинств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личностных ресурсов педагога 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ПОО;</a:t>
            </a:r>
          </a:p>
          <a:p>
            <a:pPr marL="108000" indent="0">
              <a:spcBef>
                <a:spcPts val="600"/>
              </a:spcBef>
              <a:buNone/>
            </a:pP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диагностика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(самодиагностика) 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профессиональных </a:t>
            </a:r>
          </a:p>
          <a:p>
            <a:pPr marL="108000" indent="0">
              <a:spcBef>
                <a:spcPts val="0"/>
              </a:spcBef>
              <a:buNone/>
            </a:pP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затруднений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дефицитов педагога;</a:t>
            </a:r>
          </a:p>
          <a:p>
            <a:pPr marL="108000" indent="0">
              <a:spcBef>
                <a:spcPts val="600"/>
              </a:spcBef>
              <a:buNone/>
            </a:pP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составление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дорожной карты 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ИОМ; </a:t>
            </a:r>
          </a:p>
          <a:p>
            <a:pPr marL="108000" indent="0" algn="just">
              <a:spcBef>
                <a:spcPts val="600"/>
              </a:spcBef>
              <a:buNone/>
            </a:pP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реализация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дорожной карты, в которой фиксируются достижения педагога по каждому из 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оприятий в виде конкретного педагогического 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продукта; </a:t>
            </a:r>
            <a:endParaRPr lang="ru-RU" sz="1600" b="1" i="1" cap="all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8000" indent="0" algn="just">
              <a:spcBef>
                <a:spcPts val="600"/>
              </a:spcBef>
              <a:buNone/>
            </a:pP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корректировка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дорожной карты (параллельно с ее реализацией) – дополнения и изменения, вносимые в дорожную карту под влиянием изменений, происходящих в образовании, изменений запросов, интересов и потребностей самого педагога и участников образовательного процесса конкретной общеобразовательной 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организации;</a:t>
            </a:r>
          </a:p>
          <a:p>
            <a:pPr marL="108000" indent="0" algn="just">
              <a:spcBef>
                <a:spcPts val="600"/>
              </a:spcBef>
              <a:buNone/>
            </a:pP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рефлексивный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эффективности ИОМ (самооценка как способ обучения, рефлексия процесса достижения и достигнутых результатов по каждому из дефицитов, рефлексия степени 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приближения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желаемому образу 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педагога-профессионала).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07504" y="-17971"/>
            <a:ext cx="871296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300"/>
              </a:spcBef>
              <a:buClr>
                <a:srgbClr val="9BBB59"/>
              </a:buClr>
            </a:pPr>
            <a:r>
              <a:rPr lang="ru-RU" sz="1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Элементы региональной 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системы (целевой модели) наставничества </a:t>
            </a:r>
            <a:r>
              <a:rPr lang="ru-RU" sz="1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 </a:t>
            </a:r>
            <a:endParaRPr lang="ru-RU" sz="1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436096" y="836712"/>
            <a:ext cx="3600400" cy="20313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tx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14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Индивидуальный образовательный маршрут наставляемого</a:t>
            </a:r>
            <a:r>
              <a:rPr lang="ru-RU" sz="1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(ИОМ) – </a:t>
            </a:r>
            <a:r>
              <a:rPr lang="ru-RU" sz="1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долгосрочная (4 – 5 лет) образовательная программа профессионального </a:t>
            </a:r>
            <a:r>
              <a:rPr lang="ru-RU" sz="14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самосо-вершенствования</a:t>
            </a:r>
            <a:r>
              <a:rPr lang="ru-RU" sz="1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педагогического </a:t>
            </a:r>
            <a:r>
              <a:rPr lang="ru-RU" sz="1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работника </a:t>
            </a:r>
            <a:r>
              <a:rPr lang="ru-RU" sz="1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рамках дополнительного </a:t>
            </a:r>
            <a:r>
              <a:rPr lang="ru-RU" sz="1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профессионального </a:t>
            </a:r>
            <a:r>
              <a:rPr lang="ru-RU" sz="1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образования, </a:t>
            </a:r>
            <a:r>
              <a:rPr lang="ru-RU" sz="14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реали-зуемая</a:t>
            </a:r>
            <a:r>
              <a:rPr lang="ru-RU" sz="1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основе мотивированного выбора образовательных </a:t>
            </a:r>
            <a:r>
              <a:rPr lang="ru-RU" sz="1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альтернатив</a:t>
            </a:r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35847" y="5517232"/>
            <a:ext cx="6440409" cy="105841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14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ИОМ </a:t>
            </a:r>
            <a:r>
              <a:rPr lang="ru-RU" sz="1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педагога должен быть рассчитан не на простой прирост знаний, умений, навыков, компетенций, а на главное приобретение педагогического работника – осмысление своего личностного потенциала, мотивацию к непрерывному профессиональному развитию</a:t>
            </a:r>
            <a:endParaRPr lang="ru-RU" sz="1400" b="1" i="1" cap="all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42366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7504" y="620688"/>
            <a:ext cx="8496944" cy="720080"/>
          </a:xfrm>
        </p:spPr>
        <p:txBody>
          <a:bodyPr>
            <a:normAutofit fontScale="90000"/>
          </a:bodyPr>
          <a:lstStyle/>
          <a:p>
            <a:pPr marL="109728"/>
            <a:r>
              <a:rPr lang="ru-RU" sz="1800" b="1" i="1" cap="all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i="1" cap="all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i="1" cap="all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i="1" cap="all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i="1" cap="all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i="1" cap="all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i="1" cap="all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i="1" cap="all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i="1" cap="all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i="1" cap="all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i="1" cap="all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i="1" cap="all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i="1" cap="all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Ожидаемые </a:t>
            </a:r>
            <a:r>
              <a:rPr lang="ru-RU" sz="2200" b="1" i="1" cap="all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(планируемые) результаты внедрения и реализации региональной системы (целевой модели) наставничества педагогических работников в образовательной организации</a:t>
            </a:r>
            <a:br>
              <a:rPr lang="ru-RU" sz="2200" b="1" i="1" cap="all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/>
              <a:t>   </a:t>
            </a:r>
            <a:r>
              <a:rPr lang="ru-RU" sz="3200" b="1" i="1" cap="all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b="1" i="1" cap="all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100" i="1" dirty="0">
              <a:solidFill>
                <a:srgbClr val="0066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539552" y="1916832"/>
            <a:ext cx="8352927" cy="4536504"/>
          </a:xfrm>
        </p:spPr>
        <p:txBody>
          <a:bodyPr>
            <a:noAutofit/>
          </a:bodyPr>
          <a:lstStyle/>
          <a:p>
            <a:pPr marL="0" indent="360000" algn="just">
              <a:spcBef>
                <a:spcPts val="600"/>
              </a:spcBef>
              <a:buNone/>
            </a:pPr>
            <a:r>
              <a:rPr lang="ru-RU" sz="1600" b="1" i="1" cap="all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360000" algn="just">
              <a:spcBef>
                <a:spcPts val="0"/>
              </a:spcBef>
              <a:buNone/>
            </a:pPr>
            <a:endParaRPr lang="ru-RU" sz="1600" b="1" cap="all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23528" y="3140968"/>
            <a:ext cx="81187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8000"/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26474" y="2060848"/>
            <a:ext cx="4345526" cy="46085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cap="all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cap="all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Создана эффективная </a:t>
            </a:r>
            <a:r>
              <a:rPr lang="ru-RU" b="1" cap="all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среда </a:t>
            </a:r>
            <a:r>
              <a:rPr lang="ru-RU" b="1" cap="all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наставничества:</a:t>
            </a:r>
          </a:p>
          <a:p>
            <a:pPr algn="ctr"/>
            <a:endParaRPr lang="ru-RU" b="1" cap="all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000" algn="just"/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непрерывный профессиональный рост, личностное развитие и самореализация педагогических работников; </a:t>
            </a:r>
          </a:p>
          <a:p>
            <a:pPr marL="36000" algn="just"/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рост числа закрепившихся в профессии молодых/начинающих педагогов; </a:t>
            </a:r>
          </a:p>
          <a:p>
            <a:pPr marL="36000" algn="just"/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развитие профессиональных перспектив педагогов старшего возраста в условиях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цифровизации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образования; </a:t>
            </a:r>
          </a:p>
          <a:p>
            <a:pPr marL="36000" algn="just"/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методическое сопровождение системы наставничества образовательной организации; </a:t>
            </a:r>
          </a:p>
          <a:p>
            <a:pPr marL="36000" algn="just"/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 цифровая 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информационно-</a:t>
            </a: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коммуникатив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ную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среду наставничества; </a:t>
            </a:r>
          </a:p>
          <a:p>
            <a:pPr marL="36000" algn="just"/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обмен инновационным опытом в сфере практик наставничества педагогических работников</a:t>
            </a:r>
            <a:endParaRPr lang="ru-RU" sz="1600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004048" y="2001328"/>
            <a:ext cx="3960440" cy="446449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cap="all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эффективности наставнической деятельности:</a:t>
            </a:r>
          </a:p>
          <a:p>
            <a:pPr algn="ctr"/>
            <a:endParaRPr lang="ru-RU" b="1" cap="all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мониторинг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процесса реализации персонализированной программы 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наставничества;</a:t>
            </a:r>
          </a:p>
          <a:p>
            <a:pPr>
              <a:spcBef>
                <a:spcPts val="600"/>
              </a:spcBef>
            </a:pP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мониторинг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влияния персонализированной программы наставничества на всех ее 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участников </a:t>
            </a:r>
            <a:r>
              <a:rPr lang="ru-RU" sz="1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600"/>
              </a:spcBef>
            </a:pPr>
            <a:endParaRPr lang="ru-RU" sz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600"/>
              </a:spcBef>
            </a:pPr>
            <a:endParaRPr lang="ru-RU" sz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600"/>
              </a:spcBef>
            </a:pPr>
            <a:endParaRPr lang="ru-RU" sz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600"/>
              </a:spcBef>
            </a:pPr>
            <a:endParaRPr lang="ru-RU" sz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600"/>
              </a:spcBef>
            </a:pPr>
            <a:endParaRPr lang="ru-RU" sz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endParaRPr lang="ru-RU" sz="1600" cap="all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cap="all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890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7504" y="620688"/>
            <a:ext cx="8496944" cy="720080"/>
          </a:xfrm>
        </p:spPr>
        <p:txBody>
          <a:bodyPr>
            <a:normAutofit fontScale="90000"/>
          </a:bodyPr>
          <a:lstStyle/>
          <a:p>
            <a:pPr marL="109728"/>
            <a:r>
              <a:rPr lang="ru-RU" sz="1800" b="1" i="1" cap="all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i="1" cap="all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i="1" cap="all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i="1" cap="all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i="1" cap="all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i="1" cap="all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i="1" cap="all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i="1" cap="all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i="1" cap="all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i="1" cap="all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i="1" cap="all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i="1" cap="all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100" i="1" dirty="0">
              <a:solidFill>
                <a:srgbClr val="0066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539552" y="1916832"/>
            <a:ext cx="8352927" cy="4536504"/>
          </a:xfrm>
        </p:spPr>
        <p:txBody>
          <a:bodyPr>
            <a:noAutofit/>
          </a:bodyPr>
          <a:lstStyle/>
          <a:p>
            <a:pPr marL="0" indent="360000" algn="just">
              <a:spcBef>
                <a:spcPts val="600"/>
              </a:spcBef>
              <a:buNone/>
            </a:pPr>
            <a:r>
              <a:rPr lang="ru-RU" sz="1600" b="1" i="1" cap="all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360000" algn="just">
              <a:spcBef>
                <a:spcPts val="0"/>
              </a:spcBef>
              <a:buNone/>
            </a:pPr>
            <a:endParaRPr lang="ru-RU" sz="1600" b="1" cap="all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23528" y="3140968"/>
            <a:ext cx="81187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8000"/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56992" y="476672"/>
            <a:ext cx="18288000" cy="1028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7380312" y="1592515"/>
            <a:ext cx="61926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https://forms.yandex.ru/u/636ca34473cee70410b3eb59</a:t>
            </a:r>
            <a:r>
              <a:rPr lang="en-US" dirty="0" smtClean="0">
                <a:hlinkClick r:id="rId3"/>
              </a:rPr>
              <a:t>/</a:t>
            </a:r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14875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539552" y="1916832"/>
            <a:ext cx="8352927" cy="4536504"/>
          </a:xfrm>
        </p:spPr>
        <p:txBody>
          <a:bodyPr>
            <a:noAutofit/>
          </a:bodyPr>
          <a:lstStyle/>
          <a:p>
            <a:pPr marL="0" indent="360000" algn="just">
              <a:spcBef>
                <a:spcPts val="600"/>
              </a:spcBef>
              <a:buNone/>
            </a:pPr>
            <a:r>
              <a:rPr lang="ru-RU" sz="1600" b="1" i="1" cap="all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360000" algn="just">
              <a:spcBef>
                <a:spcPts val="0"/>
              </a:spcBef>
              <a:buNone/>
            </a:pPr>
            <a:endParaRPr lang="ru-RU" sz="1600" b="1" cap="all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23528" y="3140968"/>
            <a:ext cx="81187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8000"/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429000" y="314854"/>
            <a:ext cx="18288000" cy="1028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7164288" y="2420888"/>
            <a:ext cx="644421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https://forms.yandex.ru/u/636ca06684227c03053ffbb0</a:t>
            </a:r>
            <a:r>
              <a:rPr lang="en-US" dirty="0" smtClean="0">
                <a:hlinkClick r:id="rId3"/>
              </a:rPr>
              <a:t>/</a:t>
            </a:r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69783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7504" y="620688"/>
            <a:ext cx="8496944" cy="720080"/>
          </a:xfrm>
        </p:spPr>
        <p:txBody>
          <a:bodyPr>
            <a:normAutofit fontScale="90000"/>
          </a:bodyPr>
          <a:lstStyle/>
          <a:p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3100" b="1" i="1" cap="all" dirty="0" smtClean="0">
                <a:solidFill>
                  <a:srgbClr val="0066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100" b="1" i="1" cap="all" dirty="0" smtClean="0">
                <a:solidFill>
                  <a:srgbClr val="0066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100" i="1" dirty="0">
              <a:solidFill>
                <a:srgbClr val="0066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2" y="980728"/>
            <a:ext cx="8640959" cy="471338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800" b="1" cap="al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</a:p>
          <a:p>
            <a:pPr marL="0" indent="0" algn="just">
              <a:buNone/>
            </a:pPr>
            <a:endParaRPr lang="ru-RU" sz="800" b="1" cap="all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1268760"/>
            <a:ext cx="8784976" cy="54726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МИНИСТЕРСТВО ОБЩЕГО И ПРОФЕССИОНАЛЬНОГО ОБРАЗОВАНИЯ</a:t>
            </a:r>
          </a:p>
          <a:p>
            <a:pPr algn="ctr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РОСТОВСКОЙ ОБЛАСТИ</a:t>
            </a:r>
          </a:p>
          <a:p>
            <a:pPr algn="ctr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ctr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ПОСТАНОВЛЕНИЕ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05.04.2022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           	                               				№ 7</a:t>
            </a: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г. Ростов-на-Дону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 утверждении Положения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региональной системе (целевой модели) наставничества 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педагогических работников образовательных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организаций</a:t>
            </a:r>
          </a:p>
          <a:p>
            <a:pPr algn="ctr"/>
            <a:endParaRPr lang="ru-RU" sz="1200" dirty="0" smtClean="0"/>
          </a:p>
          <a:p>
            <a:pPr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соответствии с пунктом 33 распоряжения Правительства Российской Федерации от 31.12.2019 № 3273-р «Об утверждении основных принципов национальной системы профессионального роста педагогических работников Российской Федерации, включая национальную систему учительского роста»,                            а также в целях достижения результатов федеральных проектов «Современная школа», «Успех каждого ребенка» национального проекта «Образование», «Молодые профессионалы (Повышение конкурентоспособности профессионального образования)» министерство общего и профессионального образования Ростовской области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постановляет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lvl="0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1. Утвердить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Положение о региональной системе (целевой модели) наставничества педагогических работников образовательных организаций согласно приложению.</a:t>
            </a:r>
          </a:p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2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Настоящее постановление вступает в силу по истечении 10 дней с даты официального опубликования.</a:t>
            </a:r>
          </a:p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3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Контроль за выполнением настоящего постановления возложить на заместителя министра Шевченко Т.С.</a:t>
            </a:r>
          </a:p>
          <a:p>
            <a:pPr algn="just"/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</a:t>
            </a:r>
          </a:p>
          <a:p>
            <a:pPr algn="just"/>
            <a:endParaRPr lang="ru-RU" sz="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Министр                                                                                   А.Е. 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атеев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549568"/>
            <a:ext cx="892899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ru-RU" sz="1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Настоящее </a:t>
            </a:r>
            <a:r>
              <a:rPr lang="ru-RU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Положение обязательно для применения всеми руководящими и педагогическими работниками образовательных организаций Ростовской области, реализующими региональную систему (целевую модель) наставничества</a:t>
            </a:r>
          </a:p>
        </p:txBody>
      </p:sp>
    </p:spTree>
    <p:extLst>
      <p:ext uri="{BB962C8B-B14F-4D97-AF65-F5344CB8AC3E}">
        <p14:creationId xmlns:p14="http://schemas.microsoft.com/office/powerpoint/2010/main" val="1753450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7504" y="620688"/>
            <a:ext cx="8496944" cy="720080"/>
          </a:xfrm>
        </p:spPr>
        <p:txBody>
          <a:bodyPr>
            <a:normAutofit fontScale="90000"/>
          </a:bodyPr>
          <a:lstStyle/>
          <a:p>
            <a:r>
              <a:rPr lang="ru-RU" sz="1800" b="1" i="1" cap="all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i="1" cap="all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i="1" cap="all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i="1" cap="all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100" i="1" dirty="0">
              <a:solidFill>
                <a:srgbClr val="0066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22210" y="620688"/>
            <a:ext cx="603396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2000"/>
            <a:r>
              <a:rPr lang="ru-RU" b="1" i="1" cap="all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Реализация целевой модели наставничества педагогов в  профессиональных образовательных организациях ростовской области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395536" y="2060848"/>
            <a:ext cx="8424936" cy="37813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dirty="0">
                <a:solidFill>
                  <a:srgbClr val="002060"/>
                </a:solidFill>
              </a:rPr>
              <a:t>Важнейшее нормативное правовое условие осуществления наставнической деятельности педагогическими работниками в образовательной организации – выполнение ими дополнительных обязанностей по наставничеству, не входящих в их должностные обязанности, на добровольной основе и за дополнительные меры стимулирования. </a:t>
            </a:r>
            <a:r>
              <a:rPr lang="ru-RU" b="1" dirty="0">
                <a:solidFill>
                  <a:srgbClr val="002060"/>
                </a:solidFill>
              </a:rPr>
              <a:t>Предусматривается письменное согласие наставника на выполнение наставнических обязанностей, а также необходимость получения письменного согласия педагогического работника на закрепление </a:t>
            </a:r>
            <a:r>
              <a:rPr lang="ru-RU" b="1" dirty="0"/>
              <a:t>за ним наставника.</a:t>
            </a:r>
          </a:p>
        </p:txBody>
      </p:sp>
    </p:spTree>
    <p:extLst>
      <p:ext uri="{BB962C8B-B14F-4D97-AF65-F5344CB8AC3E}">
        <p14:creationId xmlns:p14="http://schemas.microsoft.com/office/powerpoint/2010/main" val="1237171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7504" y="620688"/>
            <a:ext cx="8496944" cy="720080"/>
          </a:xfrm>
        </p:spPr>
        <p:txBody>
          <a:bodyPr>
            <a:normAutofit fontScale="90000"/>
          </a:bodyPr>
          <a:lstStyle/>
          <a:p>
            <a:r>
              <a:rPr lang="ru-RU" sz="1800" b="1" i="1" cap="all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i="1" cap="all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i="1" cap="all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i="1" cap="all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100" i="1" dirty="0">
              <a:solidFill>
                <a:srgbClr val="0066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22210" y="620688"/>
            <a:ext cx="603396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2000"/>
            <a:r>
              <a:rPr lang="ru-RU" b="1" i="1" cap="all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Реализация целевой модели наставничества педагогов в  профессиональных образовательных организациях ростовской области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123728" y="1988840"/>
            <a:ext cx="6696744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2000" algn="just"/>
            <a:r>
              <a:rPr lang="ru-RU" b="1" i="1" cap="all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Образовательная организация признается реализующей систему наставничества педагогических работников при наличии документов образовательной организации, утверждающих положение о системе наставничества педагогических работников в образовательной организации.</a:t>
            </a:r>
          </a:p>
          <a:p>
            <a:pPr marL="72000" algn="just"/>
            <a:endParaRPr lang="ru-RU" b="1" i="1" cap="all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2000" algn="just"/>
            <a:r>
              <a:rPr lang="ru-RU" b="1" i="1" cap="all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Срок внедрения региональной системы (целевой модели) наставничества педагогических работников во всех образовательных организациях Ростовской области – декабрь 2022 года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2922027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7504" y="620688"/>
            <a:ext cx="8496944" cy="720080"/>
          </a:xfrm>
        </p:spPr>
        <p:txBody>
          <a:bodyPr>
            <a:normAutofit fontScale="90000"/>
          </a:bodyPr>
          <a:lstStyle/>
          <a:p>
            <a:r>
              <a:rPr lang="ru-RU" sz="1800" b="1" i="1" cap="all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i="1" cap="all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i="1" cap="all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i="1" cap="all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100" i="1" dirty="0">
              <a:solidFill>
                <a:srgbClr val="0066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22210" y="620688"/>
            <a:ext cx="833822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2000"/>
            <a:r>
              <a:rPr lang="ru-RU" b="1" i="1" cap="all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Локальные нормативные правовые акты, обеспечивающие реализацию системы (целевой модели) наставничества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467544" y="1412776"/>
            <a:ext cx="784887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</a:t>
            </a:r>
            <a:r>
              <a:rPr lang="ru-RU" cap="all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«Об утверждении положения о системе наставничества педагогических работников в образовательной организации</a:t>
            </a:r>
            <a:r>
              <a:rPr lang="ru-RU" cap="all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endParaRPr lang="ru-RU" cap="all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cap="all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Приказ(ы) о закреплении наставнических пар/групп с письменного согласия их участников на возложение на них дополнительных обязанностей, связанных с наставнической </a:t>
            </a:r>
            <a:r>
              <a:rPr lang="ru-RU" cap="all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деятельностью</a:t>
            </a:r>
          </a:p>
          <a:p>
            <a:endParaRPr lang="ru-RU" cap="all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cap="all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Дополнительно </a:t>
            </a:r>
            <a:r>
              <a:rPr lang="ru-RU" cap="all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рекомендуется заключение соглашения о сотрудничестве с другими образовательными организациями, с ИПК, ИРО, ЦНППМ ПР в регионе</a:t>
            </a:r>
          </a:p>
        </p:txBody>
      </p:sp>
    </p:spTree>
    <p:extLst>
      <p:ext uri="{BB962C8B-B14F-4D97-AF65-F5344CB8AC3E}">
        <p14:creationId xmlns:p14="http://schemas.microsoft.com/office/powerpoint/2010/main" val="3456500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7504" y="620688"/>
            <a:ext cx="8496944" cy="720080"/>
          </a:xfrm>
        </p:spPr>
        <p:txBody>
          <a:bodyPr>
            <a:normAutofit fontScale="90000"/>
          </a:bodyPr>
          <a:lstStyle/>
          <a:p>
            <a:r>
              <a:rPr lang="ru-RU" sz="1800" b="1" i="1" cap="all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i="1" cap="all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i="1" cap="all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i="1" cap="all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100" i="1" dirty="0">
              <a:solidFill>
                <a:srgbClr val="0066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22210" y="620688"/>
            <a:ext cx="833822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2000"/>
            <a:r>
              <a:rPr lang="ru-RU" sz="2000" b="1" i="1" cap="all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Организационно-методическое обеспечение реализации системы (целевой модели) наставничества в образовательной организации</a:t>
            </a:r>
            <a:r>
              <a:rPr lang="ru-RU" dirty="0"/>
              <a:t> </a:t>
            </a:r>
            <a:endParaRPr lang="ru-RU" b="1" i="1" cap="all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96215" y="1652012"/>
            <a:ext cx="7848872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 </a:t>
            </a:r>
            <a:r>
              <a:rPr lang="ru-RU" dirty="0" smtClean="0"/>
              <a:t>- 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пар/групп «наставник – наставляемый» с составлением персонализированных программ наставничества для конкретных пар/групп; </a:t>
            </a:r>
            <a:endParaRPr lang="ru-RU" sz="16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повышение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квалификации наставников по соответствующей программе дополнительного профессионального образования, в том числе возможно на базе ФГАОУ ДПО «Академия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Минпросвещения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России» и/или по программам соответствующего профиля из числа программ Федерального реестра программ ДППО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разработка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материалов анкетирования для оценки реализации персонализированных программ наставничества с целью выявления профессиональных затруднений педагогических работников (в том числе молодых/начинающих 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педагогов); </a:t>
            </a:r>
          </a:p>
          <a:p>
            <a:pPr algn="just"/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разработка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методических материалов для наставника и наставляемого; </a:t>
            </a:r>
            <a:endParaRPr lang="ru-RU" sz="16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разработка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планов участия в межшкольных инновационных проектах наставников вместе с наставляемыми, вовлечения их в исследовательскую и аналитическую деятельность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подготовка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положения и иной документации о проведении конкурсов на лучшего наставника, конкурсов наставнических пар; </a:t>
            </a:r>
            <a:endParaRPr lang="ru-RU" sz="16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помощь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молодым педагогам в подготовке к участию в профессиональных конкурсах; </a:t>
            </a:r>
            <a:endParaRPr lang="ru-RU" sz="16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организация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обмена педагогическим и наставническим опытом; </a:t>
            </a:r>
            <a:endParaRPr lang="ru-RU" sz="16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организационно-методическая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помощь наставляемым в публикации статей на различных цифровых ресурсах, в методической литературе и пр.</a:t>
            </a:r>
            <a:endParaRPr lang="ru-RU" sz="1600" cap="all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2140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Семинар преподавателей-организаторов и учителей ОБЖ Ростовской област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4289" y="234718"/>
            <a:ext cx="1728192" cy="115212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</p:pic>
      <p:sp>
        <p:nvSpPr>
          <p:cNvPr id="7" name="Прямоугольник 6"/>
          <p:cNvSpPr/>
          <p:nvPr/>
        </p:nvSpPr>
        <p:spPr>
          <a:xfrm>
            <a:off x="35495" y="476672"/>
            <a:ext cx="8928993" cy="75097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b="1" i="1" cap="all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2000"/>
            <a:r>
              <a:rPr lang="ru-RU" sz="2400" b="1" i="1" cap="all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Реализация </a:t>
            </a:r>
            <a:r>
              <a:rPr lang="ru-RU" sz="2400" b="1" i="1" cap="all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целевой модели </a:t>
            </a:r>
            <a:endParaRPr lang="ru-RU" sz="2400" b="1" i="1" cap="all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2000"/>
            <a:r>
              <a:rPr lang="ru-RU" sz="2400" b="1" i="1" cap="all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наставничества </a:t>
            </a:r>
            <a:r>
              <a:rPr lang="ru-RU" sz="2400" b="1" i="1" cap="all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педагогов в </a:t>
            </a:r>
            <a:r>
              <a:rPr lang="ru-RU" sz="2400" b="1" i="1" cap="all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профессиональных образовательных </a:t>
            </a:r>
            <a:r>
              <a:rPr lang="ru-RU" sz="2400" b="1" i="1" cap="all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организациях </a:t>
            </a:r>
            <a:r>
              <a:rPr lang="ru-RU" sz="2400" b="1" i="1" cap="all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ростовской области</a:t>
            </a:r>
          </a:p>
          <a:p>
            <a:pPr algn="ctr"/>
            <a:endParaRPr lang="ru-RU" sz="2400" b="1" i="1" cap="all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400" b="1" i="1" cap="all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400" dirty="0" smtClean="0">
              <a:solidFill>
                <a:srgbClr val="C00000"/>
              </a:solidFill>
            </a:endParaRPr>
          </a:p>
          <a:p>
            <a:pPr algn="just"/>
            <a:endParaRPr lang="ru-RU" sz="1600" b="1" cap="all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600" b="1" i="1" cap="all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600" b="1" i="1" cap="all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1" i="1" cap="all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2800" b="1" i="1" cap="all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Благодарю за внимание!</a:t>
            </a:r>
          </a:p>
          <a:p>
            <a:pPr algn="just"/>
            <a:endParaRPr lang="ru-RU" sz="2000" i="1" cap="all" dirty="0" smtClean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endParaRPr lang="ru-RU" sz="2000" i="1" cap="all" dirty="0" smtClean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endParaRPr lang="ru-RU" sz="2000" i="1" cap="all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44000"/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Марченко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Елена Петровна,</a:t>
            </a:r>
          </a:p>
          <a:p>
            <a:pPr marL="144000"/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старший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методист отдела среднего</a:t>
            </a:r>
          </a:p>
          <a:p>
            <a:pPr marL="144000"/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профессионального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</a:t>
            </a:r>
          </a:p>
          <a:p>
            <a:pPr marL="144000"/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кандидат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социологических наук</a:t>
            </a:r>
          </a:p>
          <a:p>
            <a:endParaRPr lang="ru-RU" sz="2000" dirty="0">
              <a:solidFill>
                <a:srgbClr val="0066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i="1" cap="all" dirty="0" smtClean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400" b="1" i="1" cap="all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1977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1499</TotalTime>
  <Words>4133</Words>
  <Application>Microsoft Office PowerPoint</Application>
  <PresentationFormat>Экран (4:3)</PresentationFormat>
  <Paragraphs>466</Paragraphs>
  <Slides>37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37</vt:i4>
      </vt:variant>
    </vt:vector>
  </HeadingPairs>
  <TitlesOfParts>
    <vt:vector size="38" baseType="lpstr">
      <vt:lpstr>Городская</vt:lpstr>
      <vt:lpstr>Презентация PowerPoint</vt:lpstr>
      <vt:lpstr>        Нормативные документы </vt:lpstr>
      <vt:lpstr> Нормативные документы </vt:lpstr>
      <vt:lpstr>  </vt:lpstr>
      <vt:lpstr>Реализация целевой модели наставничества педагогов в  профессиональных образовательных организациях ростовской области</vt:lpstr>
      <vt:lpstr>  </vt:lpstr>
      <vt:lpstr>  </vt:lpstr>
      <vt:lpstr>  </vt:lpstr>
      <vt:lpstr>Реализация целевой модели наставничества педагогов в  профессиональных образовательных организациях ростовской области</vt:lpstr>
      <vt:lpstr>  </vt:lpstr>
      <vt:lpstr>  </vt:lpstr>
      <vt:lpstr>  </vt:lpstr>
      <vt:lpstr>  </vt:lpstr>
      <vt:lpstr>  </vt:lpstr>
      <vt:lpstr>  </vt:lpstr>
      <vt:lpstr>  </vt:lpstr>
      <vt:lpstr>  </vt:lpstr>
      <vt:lpstr>  формы наставничества  </vt:lpstr>
      <vt:lpstr>  формы наставничества</vt:lpstr>
      <vt:lpstr>  Технология наставничества применима к различным проблемам, с которыми сталкиваются педагоги в процессе профессионального становления и развития</vt:lpstr>
      <vt:lpstr>  </vt:lpstr>
      <vt:lpstr>  </vt:lpstr>
      <vt:lpstr>  </vt:lpstr>
      <vt:lpstr>  </vt:lpstr>
      <vt:lpstr>  Внутренний контур:  образовательная организация  </vt:lpstr>
      <vt:lpstr>  </vt:lpstr>
      <vt:lpstr>  </vt:lpstr>
      <vt:lpstr>  </vt:lpstr>
      <vt:lpstr>      Ожидаемые (планируемые) результаты внедрения и реализации региональной системы (целевой модели) наставничества педагогических работников в образовательной организации     </vt:lpstr>
      <vt:lpstr>      </vt:lpstr>
      <vt:lpstr>Презентация PowerPoint</vt:lpstr>
      <vt:lpstr>  </vt:lpstr>
      <vt:lpstr>  </vt:lpstr>
      <vt:lpstr>  </vt:lpstr>
      <vt:lpstr>  </vt:lpstr>
      <vt:lpstr>  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TLight</dc:creator>
  <cp:lastModifiedBy>TLight</cp:lastModifiedBy>
  <cp:revision>69</cp:revision>
  <dcterms:created xsi:type="dcterms:W3CDTF">2022-11-12T11:04:52Z</dcterms:created>
  <dcterms:modified xsi:type="dcterms:W3CDTF">2022-11-14T19:33:16Z</dcterms:modified>
</cp:coreProperties>
</file>